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9" r:id="rId1"/>
  </p:sldMasterIdLst>
  <p:notesMasterIdLst>
    <p:notesMasterId r:id="rId20"/>
  </p:notesMasterIdLst>
  <p:handoutMasterIdLst>
    <p:handoutMasterId r:id="rId21"/>
  </p:handoutMasterIdLst>
  <p:sldIdLst>
    <p:sldId id="402" r:id="rId2"/>
    <p:sldId id="460" r:id="rId3"/>
    <p:sldId id="461" r:id="rId4"/>
    <p:sldId id="462" r:id="rId5"/>
    <p:sldId id="463" r:id="rId6"/>
    <p:sldId id="464" r:id="rId7"/>
    <p:sldId id="465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6" r:id="rId19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stislav Mazal" initials="RM" lastIdx="1" clrIdx="0"/>
  <p:cmAuthor id="1" name="Martina Fišerová" initials="M.F.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1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81" autoAdjust="0"/>
    <p:restoredTop sz="99290" autoAdjust="0"/>
  </p:normalViewPr>
  <p:slideViewPr>
    <p:cSldViewPr>
      <p:cViewPr>
        <p:scale>
          <a:sx n="91" d="100"/>
          <a:sy n="91" d="100"/>
        </p:scale>
        <p:origin x="-6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94BFC9-6853-4F11-B099-B6E7A7DE25AF}" type="datetimeFigureOut">
              <a:rPr lang="cs-CZ" smtClean="0"/>
              <a:pPr/>
              <a:t>5.12.2016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3802C-BCE2-40B3-B11D-79108D7A89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2810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05DDF-5111-4143-A825-FFA1D2B19362}" type="datetimeFigureOut">
              <a:rPr lang="cs-CZ" smtClean="0"/>
              <a:pPr/>
              <a:t>5.12.2016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725A5-20D6-492F-AB0E-E6402F0F8C8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268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5DECE-FA34-40BC-BEBB-6142B660E92D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5DECE-FA34-40BC-BEBB-6142B660E92D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5DECE-FA34-40BC-BEBB-6142B660E92D}" type="slidenum">
              <a:rPr lang="cs-CZ" smtClean="0"/>
              <a:pPr>
                <a:defRPr/>
              </a:pPr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5DECE-FA34-40BC-BEBB-6142B660E92D}" type="slidenum">
              <a:rPr lang="cs-CZ" smtClean="0"/>
              <a:pPr>
                <a:defRPr/>
              </a:pPr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5DECE-FA34-40BC-BEBB-6142B660E92D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E9683-DCA1-4D29-A1E5-EBDFC7E9286E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2A6E95-259B-4713-AF1E-8B4EEEFE8785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228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EE65AD-F62A-4B4A-A85B-83F31EFFECE0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05F715-6D26-4684-93C5-E00CE833049A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207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20F964-EA3D-41D0-97A3-658755B0D27C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4DAA27-8ED0-4865-8A2F-7C1EB51A855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21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8F71AC-FDB0-4430-B852-EAD316855ED9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E9B23-02B4-4957-8BE2-0931FEC70F97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72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17C547-04B9-493A-B743-84B3CB6E1FA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89B38-8D97-45FA-A46C-589A0C15510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3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4497A-0ADB-437E-B237-1D59F4E92B42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88282A-5FA8-4A7E-A999-D1CDD5684BDD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68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6E777A-EBE4-43EE-B16C-1D14EB13142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65A841-A1B5-4CDD-964C-13A8A1F499C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879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ABE49B-9DD5-4652-9180-96D6A108E91C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E15F04-57A1-4D14-828C-D5AC9F011B9E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55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18EB08-8B8E-40F1-BC4B-813AA6EBF55A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19F20-AEAE-46FE-AA26-FD2AB3D37020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14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52F52-9068-44ED-8E35-96BB550F443B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6D827B-4EEC-4510-A50B-38305E8E620F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5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F2E694-7E52-4737-9917-0B0EDB8FE6F5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5.12.2016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yriad Pro"/>
              </a:defRPr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E39782-32F4-42C5-9D55-E21C09DF5663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0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B6B818D7-4D69-C74B-856A-11258C666662}" type="datetimeFigureOut">
              <a:rPr lang="en-US" smtClean="0"/>
              <a:pPr/>
              <a:t>12/5/2016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>
                <a:latin typeface="Myriad Pro"/>
              </a:rPr>
              <a:t>Název</a:t>
            </a:r>
            <a:r>
              <a:rPr lang="en-US" dirty="0" smtClean="0">
                <a:latin typeface="Myriad Pro"/>
              </a:rPr>
              <a:t> </a:t>
            </a:r>
            <a:r>
              <a:rPr lang="en-US" dirty="0" err="1" smtClean="0">
                <a:latin typeface="Myriad Pro"/>
              </a:rPr>
              <a:t>prezentace</a:t>
            </a:r>
            <a:endParaRPr lang="en-US" dirty="0">
              <a:latin typeface="Myriad Pro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yriad Pro"/>
              </a:defRPr>
            </a:lvl1pPr>
          </a:lstStyle>
          <a:p>
            <a:fld id="{CA6B5227-2C6F-B94D-9D8F-826F917070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4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500" b="1" i="0" kern="1200" cap="all">
          <a:solidFill>
            <a:schemeClr val="tx1"/>
          </a:solidFill>
          <a:latin typeface="Myriad Pro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Myriad Pro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Myriad Pro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Myriad Pro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Myriad Pro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Myriad Pro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masmk@seznam.cz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 bwMode="auto">
          <a:xfrm>
            <a:off x="683568" y="1412776"/>
            <a:ext cx="7772400" cy="1440161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07000"/>
              </a:lnSpc>
            </a:pPr>
            <a: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  <a:t/>
            </a:r>
            <a:b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</a:br>
            <a:r>
              <a:rPr lang="cs-CZ" altLang="cs-CZ" sz="6000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/>
            </a:r>
            <a:br>
              <a:rPr lang="cs-CZ" altLang="cs-CZ" sz="6000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</a:br>
            <a:r>
              <a:rPr lang="cs-CZ" altLang="cs-CZ" sz="4000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>Strategie komunitně vedeného místního rozvoje </a:t>
            </a:r>
            <a:r>
              <a:rPr lang="cs-CZ" altLang="cs-CZ" sz="4000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>2014-2020</a:t>
            </a:r>
            <a:r>
              <a:rPr lang="cs-CZ" altLang="cs-CZ" sz="4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/>
            </a:r>
            <a:br>
              <a:rPr lang="cs-CZ" altLang="cs-CZ" sz="4000" b="1" cap="none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</a:br>
            <a: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  <a:t/>
            </a:r>
            <a:b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</a:br>
            <a: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  <a:t/>
            </a:r>
            <a:b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</a:br>
            <a: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  <a:t/>
            </a:r>
            <a:br>
              <a:rPr lang="cs-CZ" altLang="cs-CZ" sz="3600" cap="none" dirty="0" smtClean="0">
                <a:solidFill>
                  <a:srgbClr val="000000"/>
                </a:solidFill>
                <a:latin typeface="+mn-lt"/>
                <a:ea typeface="Myriad Pro Black"/>
                <a:cs typeface="Myriad Pro Black"/>
              </a:rPr>
            </a:br>
            <a:r>
              <a:rPr lang="cs-CZ" altLang="cs-CZ" sz="40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>VÝZVY PR OP ZAMĚSTNANOST</a:t>
            </a:r>
            <a:br>
              <a:rPr lang="cs-CZ" altLang="cs-CZ" sz="40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</a:br>
            <a:r>
              <a:rPr lang="cs-CZ" altLang="cs-CZ" sz="4000" cap="none" dirty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/>
            </a:r>
            <a:br>
              <a:rPr lang="cs-CZ" altLang="cs-CZ" sz="4000" cap="none" dirty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</a:br>
            <a:r>
              <a:rPr lang="cs-CZ" altLang="cs-CZ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>Seminář pro žadatele</a:t>
            </a:r>
            <a:br>
              <a:rPr lang="cs-CZ" altLang="cs-CZ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</a:br>
            <a:r>
              <a:rPr lang="cs-CZ" altLang="cs-CZ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Myriad Pro Black"/>
                <a:cs typeface="Times New Roman" panose="02020603050405020304" pitchFamily="18" charset="0"/>
              </a:rPr>
              <a:t> 8.12.2016</a:t>
            </a:r>
            <a:endParaRPr lang="cs-CZ" altLang="cs-CZ" sz="3100" i="1" cap="none" dirty="0" smtClean="0">
              <a:solidFill>
                <a:srgbClr val="000000"/>
              </a:solidFill>
              <a:latin typeface="Times New Roman" panose="02020603050405020304" pitchFamily="18" charset="0"/>
              <a:ea typeface="Myriad Pro Black"/>
              <a:cs typeface="Times New Roman" panose="02020603050405020304" pitchFamily="18" charset="0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6400800" cy="910952"/>
          </a:xfrm>
        </p:spPr>
        <p:txBody>
          <a:bodyPr>
            <a:normAutofit/>
          </a:bodyPr>
          <a:lstStyle/>
          <a:p>
            <a:pPr eaLnBrk="1" hangingPunct="1"/>
            <a:r>
              <a:rPr lang="cs-CZ" altLang="cs-CZ" sz="3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Myriad Pro"/>
                <a:cs typeface="Times New Roman" panose="02020603050405020304" pitchFamily="18" charset="0"/>
              </a:rPr>
              <a:t>Moravský kras jinak</a:t>
            </a:r>
            <a:endParaRPr lang="cs-CZ" altLang="cs-CZ" sz="3600" b="1" dirty="0" smtClean="0">
              <a:solidFill>
                <a:srgbClr val="C00000"/>
              </a:solidFill>
              <a:latin typeface="Times New Roman" panose="02020603050405020304" pitchFamily="18" charset="0"/>
              <a:ea typeface="Myriad Pro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09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5536" y="548680"/>
            <a:ext cx="820891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Informace o křížovém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objem prostředků v Kč, které mohou být v rámci výzvy přiděleny pro křížové financování: 500 000 CZK</a:t>
            </a: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podíl nákladů na křížové financování na celkových přímých způsobilých nákladech projektu: 10 %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 podmínky ke křížovému financování: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aktivit na podporu sociální služby terénní programy a u dalších programů a činností v oblasti sociálního začleňování podporovaných touto výzvou nejsou způsobilými výdaje na nákup infrastruktury (nákup budov, staveb, pozemků, bytů). Způsobilými výdaji jsou pouze výdaje spojené s technickým zhodnocením budovy, stavby, bytů. </a:t>
            </a:r>
          </a:p>
        </p:txBody>
      </p:sp>
    </p:spTree>
    <p:extLst>
      <p:ext uri="{BB962C8B-B14F-4D97-AF65-F5344CB8AC3E}">
        <p14:creationId xmlns:p14="http://schemas.microsoft.com/office/powerpoint/2010/main" val="43841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620688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Informace o nepřímých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nákladech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Projekty podpořené ve výzvách MAS aplikují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nepřímé náklady ve výši 25 %.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Zároveň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platí, že pro projekty, u nichž podstatná většina nákladů vznikne formou nákupu služeb od externích dodavatelů, jsou způsobilá procenta nepřímých nákladů snížena. Podíly pro nepřímé náklady jsou sníženy pro projekty s objemem nákupu služeb v těchto intencích:</a:t>
            </a: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029442"/>
              </p:ext>
            </p:extLst>
          </p:nvPr>
        </p:nvGraphicFramePr>
        <p:xfrm>
          <a:off x="467544" y="3140968"/>
          <a:ext cx="792088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024336"/>
                <a:gridCol w="4896544"/>
              </a:tblGrid>
              <a:tr h="350361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solidFill>
                            <a:srgbClr val="080808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Podíl nákupu služeb na celkových přímých způsobilých nákladech projektu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solidFill>
                            <a:srgbClr val="080808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Snížení podílu nepřímých nákladů oproti výše uvedenému procentu (25%)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 60 % včetně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Více než 60 % a méně než 90 %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Snížení na 3/5 (60 %) základního podílu na 15 %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90 % a výše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Snížení na 1/5 (20 %) základního podílu, tj. 5 %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290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79483"/>
              </p:ext>
            </p:extLst>
          </p:nvPr>
        </p:nvGraphicFramePr>
        <p:xfrm>
          <a:off x="467544" y="620688"/>
          <a:ext cx="7344816" cy="1219200"/>
        </p:xfrm>
        <a:graphic>
          <a:graphicData uri="http://schemas.openxmlformats.org/drawingml/2006/table">
            <a:tbl>
              <a:tblPr firstRow="1" firstCol="1" bandRow="1"/>
              <a:tblGrid>
                <a:gridCol w="3861513"/>
                <a:gridCol w="3483303"/>
              </a:tblGrid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Číslo výzvy MAS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011/03_16_047/CLLD_15_01_229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výzvy MAS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Rozvoj rodinného života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Druh výzvy MAS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Kolová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469410"/>
              </p:ext>
            </p:extLst>
          </p:nvPr>
        </p:nvGraphicFramePr>
        <p:xfrm>
          <a:off x="395536" y="2348880"/>
          <a:ext cx="7488832" cy="3962400"/>
        </p:xfrm>
        <a:graphic>
          <a:graphicData uri="http://schemas.openxmlformats.org/drawingml/2006/table">
            <a:tbl>
              <a:tblPr firstRow="1" firstCol="1" bandRow="1"/>
              <a:tblGrid>
                <a:gridCol w="3960440"/>
                <a:gridCol w="3528392"/>
              </a:tblGrid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vyhlášení výzvy MAS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1. 12. 2016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zpřístupnění žádosti o podporu v monitorovacím systému MS2014+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12. 2016, 9:00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zahájení příjmu žádostí o podporu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12. 2016, 9:00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ukončení příjmu žádostí o podporu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31. 1. 2017, 12:00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Maximální délka, na kterou je žadatel oprávněn projekt naplánovat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 měsíců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Nejzazší datum pro ukončení fyzické realizace projektu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30. 11. 2020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473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1268760"/>
            <a:ext cx="77768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Finanční alokace výzvy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(rozhodná pro výběr projektů k financování): 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400 000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CZK</a:t>
            </a:r>
          </a:p>
          <a:p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minimální výše celkových způsobilých výdajů projektu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Minimální výše celkových způsobilých výdajů projektu: 400 000 CZK</a:t>
            </a: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výše celkových způsobilých výdajů projektu: 5 400 000 CZK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 financování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ante. </a:t>
            </a:r>
          </a:p>
          <a:p>
            <a:pPr lvl="0"/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715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26876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 výzvě budou podporovány tyto druhy aktivit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Příměstské tábory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zajištění služeb péče o děti v době školních prázdnin. Příměstský tábor může být realizován i jako samostatný projekt.</a:t>
            </a:r>
          </a:p>
          <a:p>
            <a:pPr marL="457200" lvl="0" indent="-457200">
              <a:buFont typeface="+mj-lt"/>
              <a:buAutoNum type="arabicPeriod"/>
            </a:pP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Dětské skupiny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vytvoření nových/transformace stávajících zařízení poskytujících pravidelnou péči o dítě od 1 roku věku do zahájení povinné školní docházky a jejich provoz. Účelem je umožnit rodičům zapojení do pracovního procesu. Obsahem služby hlídání a péče o dítě je zajištění potřeb dítěte, výchova, rozvoj schopností a kulturních i hygienických návyků dítěte. Podporovány budou dětské skupiny pro veřejnost.</a:t>
            </a:r>
          </a:p>
        </p:txBody>
      </p:sp>
    </p:spTree>
    <p:extLst>
      <p:ext uri="{BB962C8B-B14F-4D97-AF65-F5344CB8AC3E}">
        <p14:creationId xmlns:p14="http://schemas.microsoft.com/office/powerpoint/2010/main" val="2241317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39538"/>
              </p:ext>
            </p:extLst>
          </p:nvPr>
        </p:nvGraphicFramePr>
        <p:xfrm>
          <a:off x="323528" y="548680"/>
          <a:ext cx="8229599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1129101"/>
                <a:gridCol w="4487523"/>
                <a:gridCol w="1080120"/>
                <a:gridCol w="1532855"/>
              </a:tblGrid>
              <a:tr h="147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60000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Celkový počet účastníků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50001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Kapacita podporovaných zařízení péče o děti nebo vzdělávacích zařízení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39997"/>
              </p:ext>
            </p:extLst>
          </p:nvPr>
        </p:nvGraphicFramePr>
        <p:xfrm>
          <a:off x="323528" y="2708920"/>
          <a:ext cx="822960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4536172"/>
                <a:gridCol w="1081369"/>
                <a:gridCol w="1459931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50110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Počet osob využívajících zařízení péče o děti předškolního věku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50120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Počet osob využívajících zařízení péče o děti ve věku do 3 let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80500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Počet napsaných a zveřejněných analytických a strategických dokumentů (vč. evaluačních)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Dokumenty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217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805313"/>
              </p:ext>
            </p:extLst>
          </p:nvPr>
        </p:nvGraphicFramePr>
        <p:xfrm>
          <a:off x="251520" y="1700808"/>
          <a:ext cx="8229600" cy="3352800"/>
        </p:xfrm>
        <a:graphic>
          <a:graphicData uri="http://schemas.openxmlformats.org/drawingml/2006/table">
            <a:tbl>
              <a:tblPr firstRow="1" firstCol="1" bandRow="1"/>
              <a:tblGrid>
                <a:gridCol w="952988"/>
                <a:gridCol w="4735312"/>
                <a:gridCol w="1081369"/>
                <a:gridCol w="1459931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62500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Účastníci v procesu vzdělávání/odborné přípravy po ukončení své účasti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62600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Účastníci, kteří získali kvalifikaci po ukončení své účasti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62800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Znevýhodnění účastníci, kteří po ukončení své účasti hledají zaměstnání, jsou v procesu vzdělávání/odborné přípravy, rozšiřují si kvalifikaci nebo jsou zaměstnaní, a to i OSVČ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306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1412776"/>
            <a:ext cx="74888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Cílové skupiny </a:t>
            </a:r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Osoby pečující o malé děti (osoby pečující o osobu mladší 15 let) </a:t>
            </a:r>
          </a:p>
          <a:p>
            <a:pPr marL="342900" lvl="0" indent="-342900">
              <a:buFont typeface="+mj-lt"/>
              <a:buAutoNum type="arabicPeriod"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Osoby vracející se na trh práce po návratu z mateřské/rodičovské dovolené (osoby, které nevykonávaly zaměstnání nebo samostatnou výdělečnou činnost po dobu mateřské/rodičovské dovolené a v řádu měsíců se u nich očekává návrat na trh práce) 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Informace o křížovém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financování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objem prostředků v Kč, které mohou být v rámci výzvy přiděleny pro křížové financování: 540 000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CZK</a:t>
            </a:r>
          </a:p>
          <a:p>
            <a:pPr lvl="0"/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podíl nákladů na křížové financování na celkových přímých způsobilých nákladech projektu: 20 %. </a:t>
            </a:r>
          </a:p>
          <a:p>
            <a:pPr lvl="0"/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01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5616" y="2276872"/>
            <a:ext cx="3153427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Děkuji za pozornost!</a:t>
            </a: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Jozef Jančo</a:t>
            </a: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 Moravský kras </a:t>
            </a:r>
            <a:r>
              <a:rPr lang="cs-CZ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z.s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e-mail: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masmk@seznam.cz</a:t>
            </a:r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tel.: 739 042 933</a:t>
            </a: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054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2736" y="2132856"/>
            <a:ext cx="8676456" cy="346784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>
              <a:latin typeface="Arial" charset="0"/>
              <a:cs typeface="Arial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1608737"/>
              </p:ext>
            </p:extLst>
          </p:nvPr>
        </p:nvGraphicFramePr>
        <p:xfrm>
          <a:off x="611560" y="3645024"/>
          <a:ext cx="8061337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6045113"/>
                <a:gridCol w="2016224"/>
              </a:tblGrid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vyhlášení výzvy MAS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1. 12. 2016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zahájení příjmu žádostí o podporu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12. 2016, 9:00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Datum ukončení příjmu žádostí o podporu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31. 1. 2017, 12:00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Maximální délka, na kterou je žadatel oprávněn projekt naplánovat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36 měsíců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Nejzazší datum pro ukončení fyzické realizace projektu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30. 11. 2020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888181"/>
              </p:ext>
            </p:extLst>
          </p:nvPr>
        </p:nvGraphicFramePr>
        <p:xfrm>
          <a:off x="611560" y="1772816"/>
          <a:ext cx="8064896" cy="1310640"/>
        </p:xfrm>
        <a:graphic>
          <a:graphicData uri="http://schemas.openxmlformats.org/drawingml/2006/table">
            <a:tbl>
              <a:tblPr firstRow="1" firstCol="1" bandRow="1"/>
              <a:tblGrid>
                <a:gridCol w="2995295"/>
                <a:gridCol w="5069601"/>
              </a:tblGrid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Číslo výzvy MAS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010/03_16_047/CLLD_15_01_229</a:t>
                      </a: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výzvy MAS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Zkvalitnění a rozvoj sítě sociálních a návazných </a:t>
                      </a:r>
                      <a:r>
                        <a:rPr lang="cs-CZ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služeb</a:t>
                      </a:r>
                    </a:p>
                    <a:p>
                      <a:pPr marL="36195" marR="36195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cs-CZ" sz="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88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2736" y="2132856"/>
            <a:ext cx="8676456" cy="346784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>
              <a:latin typeface="Arial" charset="0"/>
              <a:cs typeface="Arial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83568" y="1406655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Finanční alokace výzvy (rozhodná pro výběr projektů k financování): </a:t>
            </a:r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000 000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Kč</a:t>
            </a:r>
          </a:p>
          <a:p>
            <a:pPr lvl="0"/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Žádat může pouze:</a:t>
            </a:r>
          </a:p>
          <a:p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osoba (právnická nebo fyzická), která je registrovaným subjektem v ČR, tj. osoba, která má vlastní identifikační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číslo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osoba, která má aktivní datovou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schránku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osoba která má zřízený elektronický podpis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osoba která má zřízený přístup do MS 214+ 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cs-CZ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11560" y="439053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cs-CZ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Definice oprávněných žadatelů: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endParaRPr lang="cs-CZ" sz="20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cs-CZ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spolky </a:t>
            </a: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dle § 214-302 zákona č. 89/2012 Sb., občanský zákoník</a:t>
            </a:r>
            <a:endParaRPr lang="cs-CZ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obecně prospěšné společnosti zřízené podle zákona č. 248/1995 Sb., o obecně prospěšných společnostech</a:t>
            </a:r>
            <a:endParaRPr lang="cs-CZ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ústavy dle § 402-418 zákona č. 89/2012 Sb., občanský zákoník</a:t>
            </a:r>
            <a:endParaRPr lang="cs-CZ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církevní právnické osoby zřízené podle zákona č. 3/2002 Sb., o církvích a náboženských společnostech, pokud poskytují zdravotní, kulturní, vzdělávací a sociální služby nebo sociálně právní ochranu dětí</a:t>
            </a:r>
            <a:endParaRPr lang="cs-CZ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nadace (§ 306-393) a nadační fondy (§ 394-401) zřízené podle zákona č. 89/2012 Sb., občanský zákoník</a:t>
            </a:r>
          </a:p>
          <a:p>
            <a:pPr marL="342900" lvl="0" indent="-342900" algn="just" defTabSz="457200">
              <a:buFont typeface="Symbol"/>
              <a:buChar char=""/>
              <a:defRPr/>
            </a:pPr>
            <a:r>
              <a:rPr lang="cs-CZ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poskytovatelé </a:t>
            </a:r>
            <a:r>
              <a:rPr lang="cs-CZ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sociálních služeb zapsaní v registru poskytovatelů sociálních služeb dle zákona č. 108/2006 Sb., o sociálních službách</a:t>
            </a:r>
            <a:endParaRPr lang="cs-CZ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39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2736" y="2132856"/>
            <a:ext cx="8676456" cy="346784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>
              <a:latin typeface="Arial" charset="0"/>
              <a:cs typeface="Arial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467544" y="588572"/>
            <a:ext cx="7992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a minimální výše celkových způsobilých výdajů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projektu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Minimální výše celkových způsobilých výdajů projektu: 400 000 CZK</a:t>
            </a:r>
          </a:p>
          <a:p>
            <a:pPr lvl="0"/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Maximální výše celkových způsobilých výdajů projektu: 5 000 000 CZK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 financování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 ante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Výše dotace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100% způsobilých výdajů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406400"/>
            <a:ext cx="4968875" cy="80803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>
              <a:defRPr/>
            </a:pPr>
            <a:endParaRPr lang="pl-PL" sz="2800" dirty="0">
              <a:solidFill>
                <a:schemeClr val="bg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95536" y="474345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 výzvě budou podporovány tyto druhy aktivit:</a:t>
            </a:r>
          </a:p>
          <a:p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Oblast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podpory sociálních služeb v souladu se zákonem č. 108/2006 Sb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s cílem sociálního začlenění a prevence sociálního vyloučení osob sociálně vyloučených či sociálním vyloučením ohrožených v MASMK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formou terénních programů (§ 69 cit. zákona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poskytovaných osobám, které vedou rizikový způsob života nebo jsou tímto způsobem života ohroženy; služba je určena pro problémové skupiny osob, uživatele návykových látek nebo omamných psychotropních látek, osoby bez přístřeší, osoby žijící v sociálně vyloučených lokalitách a jiné sociálně ohrožené skupiny; cílem služby je tyto osoby vyhledávat a minimalizovat rizika jejich způsobu života. </a:t>
            </a:r>
          </a:p>
        </p:txBody>
      </p:sp>
    </p:spTree>
    <p:extLst>
      <p:ext uri="{BB962C8B-B14F-4D97-AF65-F5344CB8AC3E}">
        <p14:creationId xmlns:p14="http://schemas.microsoft.com/office/powerpoint/2010/main" val="38514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980728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Oblast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podpory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dalších programů a činností v oblasti sociálního začleňování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 cílem sociálního začlenění a prevence sociálního vyloučení osob sociálně vyloučených či sociálním vyloučením ohrožených v MASMK formou </a:t>
            </a:r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aktivit směřujících k podpoře mladým lidem ze sociálně znevýhodněného prostředí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při vstupu do samostatného života po ukončení nebo i v průběhu jejich vzdělávání (zejména pokud pocházejí ze sociálně znevýhodněného prostředí, náhradní rodinné péče nebo ústavní péče, tj. školských zařízení pro výkon ústavní nebo ochranné výchovy, popř. jiných zařízení pro péči o děti a mládež). Jedná se o činnosti zaměřené na podporu fungování cílové skupiny v přirozeném sociálním prostředí a podporu v jejím začlenění se do běžného života a na trh práce. Aktivity zohledňují specifické potřeby cílové skupiny těchto osob (sociálně znevýhodněné prostředí, předchozí ústavní péče nebo náhradní rodinná péče apod.). 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Nebudou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podporovány aktivity, které mají podobu ubytovacích/pobytových služeb pro cílovou skupinu.  </a:t>
            </a:r>
          </a:p>
        </p:txBody>
      </p:sp>
    </p:spTree>
    <p:extLst>
      <p:ext uri="{BB962C8B-B14F-4D97-AF65-F5344CB8AC3E}">
        <p14:creationId xmlns:p14="http://schemas.microsoft.com/office/powerpoint/2010/main" val="2056513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01623"/>
              </p:ext>
            </p:extLst>
          </p:nvPr>
        </p:nvGraphicFramePr>
        <p:xfrm>
          <a:off x="251520" y="332656"/>
          <a:ext cx="8352928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936104"/>
                <a:gridCol w="4392488"/>
                <a:gridCol w="1440160"/>
                <a:gridCol w="1584176"/>
              </a:tblGrid>
              <a:tr h="14732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60000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Celkový počet účastníků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67001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Kapacita podpořených služeb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Místa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05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67010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Využívání podpořených služeb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373054"/>
              </p:ext>
            </p:extLst>
          </p:nvPr>
        </p:nvGraphicFramePr>
        <p:xfrm>
          <a:off x="251520" y="1988840"/>
          <a:ext cx="8352928" cy="1524000"/>
        </p:xfrm>
        <a:graphic>
          <a:graphicData uri="http://schemas.openxmlformats.org/drawingml/2006/table">
            <a:tbl>
              <a:tblPr firstRow="1" firstCol="1" bandRow="1"/>
              <a:tblGrid>
                <a:gridCol w="952988"/>
                <a:gridCol w="4375604"/>
                <a:gridCol w="1441077"/>
                <a:gridCol w="1583259"/>
              </a:tblGrid>
              <a:tr h="0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 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 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80500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Počet napsaných a zveřejněných analytických a strategických dokumentů (vč. evaluačních)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Dokumenty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Výstup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38982"/>
              </p:ext>
            </p:extLst>
          </p:nvPr>
        </p:nvGraphicFramePr>
        <p:xfrm>
          <a:off x="251520" y="3645024"/>
          <a:ext cx="8352928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936104"/>
                <a:gridCol w="4392488"/>
                <a:gridCol w="1440160"/>
                <a:gridCol w="1584176"/>
              </a:tblGrid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Kód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Název indikátoru</a:t>
                      </a:r>
                      <a:endParaRPr lang="cs-CZ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Měrná jednotka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Typ indikátoru</a:t>
                      </a:r>
                      <a:endParaRPr lang="cs-CZ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67315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Bývalí účastníci projektů v oblasti sociálních služeb, u nichž služba naplnila svůj účel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67310 </a:t>
                      </a:r>
                    </a:p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Bývalí účastníci projektů, u nichž intervence formou sociální práce naplnila svůj účel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Osoby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619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Výsledek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5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5536" y="33265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Cílové </a:t>
            </a:r>
            <a:r>
              <a:rPr lang="cs-CZ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skupiny</a:t>
            </a:r>
          </a:p>
          <a:p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sociálně vyloučené a osoby sociálním vyloučením ohrožené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zdravotním postižením (včetně osob s duševním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onemocněním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kombinovanými diagnózami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žijící v sociálně vyloučených lokalitách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Bezdomovci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osoby žijící v nevyhovujícím nebo nejistém ubytování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Oběti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trestné činnosti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pečující o malé děti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pečující o jiné závislé osoby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Rodiče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samoživitelé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dlouhodobě či opakovaně nezaměstnané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ohrožené předlužeností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ohrožené domácím násilím a závislostmi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nebo po výkonu trestu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opouštějící institucionální zařízení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ohrožené vícenásobnými riziky</a:t>
            </a:r>
          </a:p>
          <a:p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Osoby </a:t>
            </a:r>
            <a:r>
              <a:rPr lang="cs-CZ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ohrožené specifickými zdravotními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riziky. 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81246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IROP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Základní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2581</TotalTime>
  <Words>859</Words>
  <Application>Microsoft Office PowerPoint</Application>
  <PresentationFormat>Předvádění na obrazovce (4:3)</PresentationFormat>
  <Paragraphs>230</Paragraphs>
  <Slides>18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MotivIROP</vt:lpstr>
      <vt:lpstr>  Strategie komunitně vedeného místního rozvoje 2014-2020    VÝZVY PR OP ZAMĚSTNANOST  Seminář pro žadatele  8.12.2016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Příprava programového období 2014-2020</dc:title>
  <dc:creator>*</dc:creator>
  <cp:lastModifiedBy>IBM</cp:lastModifiedBy>
  <cp:revision>310</cp:revision>
  <cp:lastPrinted>2015-01-27T18:33:16Z</cp:lastPrinted>
  <dcterms:created xsi:type="dcterms:W3CDTF">2014-10-03T06:20:14Z</dcterms:created>
  <dcterms:modified xsi:type="dcterms:W3CDTF">2016-12-05T09:38:53Z</dcterms:modified>
</cp:coreProperties>
</file>