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7"/>
  </p:handoutMasterIdLst>
  <p:sldIdLst>
    <p:sldId id="256" r:id="rId2"/>
    <p:sldId id="257" r:id="rId3"/>
    <p:sldId id="258" r:id="rId4"/>
    <p:sldId id="260" r:id="rId5"/>
    <p:sldId id="259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119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3" d="100"/>
          <a:sy n="53" d="100"/>
        </p:scale>
        <p:origin x="-2598" y="-108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ACED9E-6F3D-4B27-B02F-AF1DCE0CCC7B}" type="datetimeFigureOut">
              <a:rPr lang="en-GB" smtClean="0"/>
              <a:t>02/06/2011</a:t>
            </a:fld>
            <a:endParaRPr lang="en-GB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4971F1-FFFB-4CC6-AE80-90D98C26DC8E}" type="slidenum">
              <a:rPr lang="en-GB" smtClean="0"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49225" y="-246063"/>
            <a:ext cx="8323263" cy="1254126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de-DE"/>
          </a:p>
        </p:txBody>
      </p:sp>
      <p:sp>
        <p:nvSpPr>
          <p:cNvPr id="4" name="Rectangle 24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8372475" y="5927725"/>
            <a:ext cx="771525" cy="26987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fld id="{70C0D889-8C68-4011-A498-15B957421F29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18288" y="-246063"/>
            <a:ext cx="2155825" cy="6059488"/>
          </a:xfrm>
          <a:prstGeom prst="rect">
            <a:avLst/>
          </a:prstGeo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149225" y="-246063"/>
            <a:ext cx="6316663" cy="6059488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de-DE"/>
          </a:p>
        </p:txBody>
      </p:sp>
      <p:sp>
        <p:nvSpPr>
          <p:cNvPr id="4" name="Rectangle 24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8372475" y="5927725"/>
            <a:ext cx="771525" cy="26987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fld id="{70C0D889-8C68-4011-A498-15B957421F29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endParaRPr lang="cs-CZ" dirty="0" smtClean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Klepnutím lze upravit styl předlohy podnadpisů.</a:t>
            </a:r>
            <a:endParaRPr lang="en-GB"/>
          </a:p>
        </p:txBody>
      </p:sp>
      <p:pic>
        <p:nvPicPr>
          <p:cNvPr id="1026" name="Picture 2" descr="C:\Users\Filip\Documents\!REC\Administrativa\Loga a hlavičkový papír\Czech\Jpg\RECcen348CZ.jp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14937" y="27710"/>
            <a:ext cx="1979712" cy="606869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49225" y="-246063"/>
            <a:ext cx="8323263" cy="1254126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de-DE"/>
          </a:p>
        </p:txBody>
      </p:sp>
      <p:sp>
        <p:nvSpPr>
          <p:cNvPr id="4" name="Rectangle 24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8372475" y="5927725"/>
            <a:ext cx="771525" cy="26987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fld id="{70C0D889-8C68-4011-A498-15B957421F29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Rectangle 24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8372475" y="5927725"/>
            <a:ext cx="771525" cy="26987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fld id="{70C0D889-8C68-4011-A498-15B957421F29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49225" y="-246063"/>
            <a:ext cx="8323263" cy="1254126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96888" y="1314450"/>
            <a:ext cx="4062412" cy="44989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711700" y="1314450"/>
            <a:ext cx="4062413" cy="44989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de-DE"/>
          </a:p>
        </p:txBody>
      </p:sp>
      <p:sp>
        <p:nvSpPr>
          <p:cNvPr id="5" name="Rectangle 24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8372475" y="5927725"/>
            <a:ext cx="771525" cy="26987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fld id="{70C0D889-8C68-4011-A498-15B957421F29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de-DE"/>
          </a:p>
        </p:txBody>
      </p:sp>
      <p:sp>
        <p:nvSpPr>
          <p:cNvPr id="7" name="Rectangle 24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8372475" y="5927725"/>
            <a:ext cx="771525" cy="26987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fld id="{70C0D889-8C68-4011-A498-15B957421F29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49225" y="-246063"/>
            <a:ext cx="8323263" cy="1254126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de-DE"/>
          </a:p>
        </p:txBody>
      </p:sp>
      <p:sp>
        <p:nvSpPr>
          <p:cNvPr id="3" name="Rectangle 24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8372475" y="5927725"/>
            <a:ext cx="771525" cy="26987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fld id="{70C0D889-8C68-4011-A498-15B957421F29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4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8372475" y="5927725"/>
            <a:ext cx="771525" cy="26987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fld id="{70C0D889-8C68-4011-A498-15B957421F29}" type="slidenum">
              <a:rPr lang="en-GB" smtClean="0"/>
              <a:t>‹#›</a:t>
            </a:fld>
            <a:endParaRPr lang="en-GB"/>
          </a:p>
        </p:txBody>
      </p:sp>
      <p:pic>
        <p:nvPicPr>
          <p:cNvPr id="19457" name="Picture 1" descr="C:\Users\Filip\Documents\!REC\Administrativa\Loga a hlavičkový papír\Czech\Jpg\RECcen348CZ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73153" y="13448"/>
            <a:ext cx="2030506" cy="622440"/>
          </a:xfrm>
          <a:prstGeom prst="rect">
            <a:avLst/>
          </a:prstGeom>
          <a:noFill/>
        </p:spPr>
      </p:pic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Rectangle 24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8372475" y="5927725"/>
            <a:ext cx="771525" cy="26987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fld id="{70C0D889-8C68-4011-A498-15B957421F29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cs-CZ" noProof="0" smtClean="0"/>
              <a:t>Klepnutím na ikonu přidáte obrázek.</a:t>
            </a:r>
            <a:endParaRPr lang="de-DE" noProof="0" smtClean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Rectangle 24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8372475" y="5927725"/>
            <a:ext cx="771525" cy="26987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fld id="{70C0D889-8C68-4011-A498-15B957421F29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4.jpe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6888" y="1314450"/>
            <a:ext cx="8277225" cy="4498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GB" smtClean="0"/>
          </a:p>
        </p:txBody>
      </p:sp>
      <p:pic>
        <p:nvPicPr>
          <p:cNvPr id="17413" name="Picture 34" descr="cip-gazelle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4891088" y="6397625"/>
            <a:ext cx="609600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4" name="Picture 35" descr="banner_iee_2125x283_72dpi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5610225" y="6396038"/>
            <a:ext cx="3543300" cy="471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5" name="Picture 49" descr="Intense_logo_C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119063" y="71438"/>
            <a:ext cx="939800" cy="531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76" name="Rectangle 52"/>
          <p:cNvSpPr>
            <a:spLocks noChangeArrowheads="1"/>
          </p:cNvSpPr>
          <p:nvPr/>
        </p:nvSpPr>
        <p:spPr bwMode="auto">
          <a:xfrm>
            <a:off x="0" y="673100"/>
            <a:ext cx="9144000" cy="42863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de-DE"/>
          </a:p>
        </p:txBody>
      </p:sp>
      <p:sp>
        <p:nvSpPr>
          <p:cNvPr id="1035" name="Rectangle 52"/>
          <p:cNvSpPr>
            <a:spLocks noChangeArrowheads="1"/>
          </p:cNvSpPr>
          <p:nvPr/>
        </p:nvSpPr>
        <p:spPr bwMode="auto">
          <a:xfrm>
            <a:off x="0" y="6359525"/>
            <a:ext cx="9144000" cy="42863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de-DE"/>
          </a:p>
        </p:txBody>
      </p:sp>
      <p:pic>
        <p:nvPicPr>
          <p:cNvPr id="2050" name="Picture 2" descr="C:\Users\Filip\Documents\!REC\Administrativa\Loga a hlavičkový papír\Czech\Jpg\RECcen348CZ.jpg"/>
          <p:cNvPicPr>
            <a:picLocks noChangeAspect="1" noChangeArrowheads="1"/>
          </p:cNvPicPr>
          <p:nvPr userDrawn="1"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7078869" y="13448"/>
            <a:ext cx="2024790" cy="620687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ransition/>
  <p:txStyles>
    <p:titleStyle>
      <a:lvl1pPr algn="ctr" rtl="0" eaLnBrk="1" fontAlgn="base" hangingPunct="1">
        <a:spcBef>
          <a:spcPct val="0"/>
        </a:spcBef>
        <a:spcAft>
          <a:spcPct val="0"/>
        </a:spcAft>
        <a:defRPr sz="2000" b="1">
          <a:solidFill>
            <a:schemeClr val="bg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2000" b="1">
          <a:solidFill>
            <a:schemeClr val="bg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2000" b="1">
          <a:solidFill>
            <a:schemeClr val="bg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2000" b="1">
          <a:solidFill>
            <a:schemeClr val="bg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2000" b="1">
          <a:solidFill>
            <a:schemeClr val="bg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2000" b="1">
          <a:solidFill>
            <a:schemeClr val="bg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2000" b="1">
          <a:solidFill>
            <a:schemeClr val="bg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2000" b="1">
          <a:solidFill>
            <a:schemeClr val="bg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2000" b="1">
          <a:solidFill>
            <a:schemeClr val="bg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Webdings" pitchFamily="18" charset="2"/>
        <a:buChar char="&lt;"/>
        <a:defRPr sz="2200" b="1">
          <a:solidFill>
            <a:srgbClr val="46468C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Font typeface="Webdings" pitchFamily="18" charset="2"/>
        <a:buChar char="4"/>
        <a:defRPr b="1">
          <a:solidFill>
            <a:srgbClr val="46468C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>
          <a:solidFill>
            <a:srgbClr val="46468C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1400">
          <a:solidFill>
            <a:srgbClr val="46468C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rgbClr val="46468C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rgbClr val="46468C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rgbClr val="46468C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rgbClr val="46468C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rgbClr val="46468C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i="1" dirty="0" smtClean="0"/>
              <a:t>“Zkouška modulárního výukového systému projektu INTENSE”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cs-CZ" i="1" dirty="0" smtClean="0"/>
              <a:t>“Kriteriální evaluace stavebního a rekonstrukčního záměru – DIAGRAM INTENSE”</a:t>
            </a:r>
            <a:endParaRPr lang="en-GB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 smtClean="0"/>
              <a:t>2.6.2011, Zámek Křtiny</a:t>
            </a:r>
            <a:endParaRPr lang="en-GB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ovéPole 3"/>
          <p:cNvSpPr txBox="1"/>
          <p:nvPr/>
        </p:nvSpPr>
        <p:spPr>
          <a:xfrm>
            <a:off x="2123728" y="188640"/>
            <a:ext cx="42484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000" b="1" dirty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Projekt INTENSE</a:t>
            </a:r>
            <a:endParaRPr lang="en-GB" sz="2000" b="1" dirty="0">
              <a:solidFill>
                <a:schemeClr val="bg2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475656" y="1196752"/>
            <a:ext cx="6120680" cy="4752528"/>
          </a:xfrm>
        </p:spPr>
        <p:txBody>
          <a:bodyPr/>
          <a:lstStyle/>
          <a:p>
            <a:pPr>
              <a:spcBef>
                <a:spcPct val="20000"/>
              </a:spcBef>
              <a:defRPr/>
            </a:pPr>
            <a:r>
              <a:rPr lang="en-US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„</a:t>
            </a:r>
            <a:r>
              <a:rPr lang="cs-CZ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Od Estonska po Chorvatsko: </a:t>
            </a:r>
            <a:r>
              <a:rPr lang="cs-CZ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/>
            </a:r>
            <a:br>
              <a:rPr lang="cs-CZ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</a:br>
            <a:r>
              <a:rPr lang="cs-CZ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Inteligentní </a:t>
            </a:r>
            <a:r>
              <a:rPr lang="cs-CZ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opatření na </a:t>
            </a:r>
            <a:r>
              <a:rPr lang="cs-CZ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úspory </a:t>
            </a:r>
            <a:r>
              <a:rPr lang="cs-CZ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energie pro obecní bydlení v zemích střední a východní Evropy“</a:t>
            </a:r>
            <a:r>
              <a:rPr lang="en-US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/>
            </a:r>
            <a:br>
              <a:rPr lang="en-US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</a:br>
            <a:r>
              <a:rPr lang="en-US" sz="18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/>
            </a:r>
            <a:br>
              <a:rPr lang="en-US" sz="18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</a:br>
            <a:r>
              <a:rPr lang="en-US" sz="2400" dirty="0" smtClean="0"/>
              <a:t>01.10.2008 </a:t>
            </a:r>
            <a:r>
              <a:rPr lang="en-US" sz="2400" dirty="0" smtClean="0"/>
              <a:t> </a:t>
            </a:r>
            <a:r>
              <a:rPr lang="en-US" sz="2400" dirty="0" smtClean="0"/>
              <a:t>30.09.2011</a:t>
            </a:r>
            <a:endParaRPr lang="en-GB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49225" y="188640"/>
            <a:ext cx="8323263" cy="432048"/>
          </a:xfrm>
        </p:spPr>
        <p:txBody>
          <a:bodyPr/>
          <a:lstStyle/>
          <a:p>
            <a:r>
              <a:rPr lang="cs-CZ" sz="2400" dirty="0" smtClean="0"/>
              <a:t>Cíle INTENSE</a:t>
            </a:r>
            <a:endParaRPr lang="en-GB" sz="24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251520" y="1052736"/>
            <a:ext cx="2627784" cy="4498975"/>
          </a:xfrm>
        </p:spPr>
        <p:txBody>
          <a:bodyPr/>
          <a:lstStyle/>
          <a:p>
            <a:pPr>
              <a:buFont typeface="Arial" pitchFamily="34" charset="0"/>
              <a:buChar char="•"/>
            </a:pPr>
            <a:r>
              <a:rPr lang="cs-CZ" sz="1800" dirty="0" smtClean="0"/>
              <a:t>Přenos zkušeností a inteligentních opatření v oblasti energetických úspor ze „starých“ členských států EU do nových a přistupujících států</a:t>
            </a:r>
          </a:p>
          <a:p>
            <a:pPr>
              <a:buFont typeface="Arial" pitchFamily="34" charset="0"/>
              <a:buChar char="•"/>
            </a:pPr>
            <a:r>
              <a:rPr lang="cs-CZ" sz="1800" dirty="0" smtClean="0"/>
              <a:t>1</a:t>
            </a:r>
            <a:r>
              <a:rPr lang="en-US" sz="1800" dirty="0" smtClean="0"/>
              <a:t>2 </a:t>
            </a:r>
            <a:r>
              <a:rPr lang="cs-CZ" sz="1800" dirty="0" smtClean="0"/>
              <a:t>zemí - </a:t>
            </a:r>
            <a:r>
              <a:rPr lang="en-US" sz="1800" dirty="0" smtClean="0"/>
              <a:t>28 </a:t>
            </a:r>
            <a:r>
              <a:rPr lang="cs-CZ" sz="1800" dirty="0" smtClean="0"/>
              <a:t>partnerských organizací</a:t>
            </a:r>
          </a:p>
          <a:p>
            <a:pPr>
              <a:buFont typeface="Arial" pitchFamily="34" charset="0"/>
              <a:buChar char="•"/>
            </a:pPr>
            <a:endParaRPr lang="en-GB" sz="1800" dirty="0"/>
          </a:p>
        </p:txBody>
      </p:sp>
      <p:pic>
        <p:nvPicPr>
          <p:cNvPr id="4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17856" y="980729"/>
            <a:ext cx="5903088" cy="4464496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323263" cy="432048"/>
          </a:xfrm>
        </p:spPr>
        <p:txBody>
          <a:bodyPr/>
          <a:lstStyle/>
          <a:p>
            <a:r>
              <a:rPr lang="cs-CZ" dirty="0" smtClean="0"/>
              <a:t>Náplň semináře</a:t>
            </a:r>
            <a:endParaRPr lang="en-GB" dirty="0"/>
          </a:p>
        </p:txBody>
      </p:sp>
      <p:sp>
        <p:nvSpPr>
          <p:cNvPr id="4" name="Zaoblený obdélník 3"/>
          <p:cNvSpPr/>
          <p:nvPr/>
        </p:nvSpPr>
        <p:spPr>
          <a:xfrm>
            <a:off x="251520" y="2996952"/>
            <a:ext cx="3384376" cy="18002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200" b="1" dirty="0" err="1" smtClean="0">
                <a:solidFill>
                  <a:schemeClr val="tx2"/>
                </a:solidFill>
              </a:rPr>
              <a:t>Zkouška</a:t>
            </a:r>
            <a:r>
              <a:rPr lang="en-GB" sz="2200" b="1" dirty="0" smtClean="0">
                <a:solidFill>
                  <a:schemeClr val="tx2"/>
                </a:solidFill>
              </a:rPr>
              <a:t> </a:t>
            </a:r>
            <a:r>
              <a:rPr lang="en-GB" sz="2200" b="1" dirty="0" err="1" smtClean="0">
                <a:solidFill>
                  <a:schemeClr val="tx2"/>
                </a:solidFill>
              </a:rPr>
              <a:t>modulárního</a:t>
            </a:r>
            <a:r>
              <a:rPr lang="cs-CZ" sz="2200" b="1" dirty="0" smtClean="0">
                <a:solidFill>
                  <a:schemeClr val="tx2"/>
                </a:solidFill>
              </a:rPr>
              <a:t> </a:t>
            </a:r>
            <a:r>
              <a:rPr lang="en-GB" sz="2200" b="1" dirty="0" err="1" smtClean="0">
                <a:solidFill>
                  <a:schemeClr val="tx2"/>
                </a:solidFill>
              </a:rPr>
              <a:t>výukového</a:t>
            </a:r>
            <a:r>
              <a:rPr lang="en-GB" sz="2200" b="1" dirty="0" smtClean="0">
                <a:solidFill>
                  <a:schemeClr val="tx2"/>
                </a:solidFill>
              </a:rPr>
              <a:t> </a:t>
            </a:r>
            <a:r>
              <a:rPr lang="en-GB" sz="2200" b="1" dirty="0" err="1" smtClean="0">
                <a:solidFill>
                  <a:schemeClr val="tx2"/>
                </a:solidFill>
              </a:rPr>
              <a:t>systému</a:t>
            </a:r>
            <a:r>
              <a:rPr lang="en-GB" sz="2200" b="1" dirty="0" smtClean="0">
                <a:solidFill>
                  <a:schemeClr val="tx2"/>
                </a:solidFill>
              </a:rPr>
              <a:t> </a:t>
            </a:r>
            <a:r>
              <a:rPr lang="en-GB" sz="2200" b="1" dirty="0" err="1" smtClean="0">
                <a:solidFill>
                  <a:schemeClr val="tx2"/>
                </a:solidFill>
              </a:rPr>
              <a:t>projektu</a:t>
            </a:r>
            <a:r>
              <a:rPr lang="cs-CZ" sz="2200" b="1" dirty="0" smtClean="0">
                <a:solidFill>
                  <a:schemeClr val="tx2"/>
                </a:solidFill>
              </a:rPr>
              <a:t> </a:t>
            </a:r>
            <a:r>
              <a:rPr lang="en-GB" sz="2200" b="1" dirty="0" smtClean="0">
                <a:solidFill>
                  <a:schemeClr val="tx2"/>
                </a:solidFill>
              </a:rPr>
              <a:t>INTENSE</a:t>
            </a:r>
          </a:p>
          <a:p>
            <a:pPr algn="ctr"/>
            <a:endParaRPr lang="en-GB" dirty="0"/>
          </a:p>
        </p:txBody>
      </p:sp>
      <p:sp>
        <p:nvSpPr>
          <p:cNvPr id="6" name="Zaoblený obdélník 5"/>
          <p:cNvSpPr/>
          <p:nvPr/>
        </p:nvSpPr>
        <p:spPr>
          <a:xfrm>
            <a:off x="5436096" y="2996952"/>
            <a:ext cx="3456384" cy="18002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200" b="1" dirty="0" err="1" smtClean="0">
                <a:solidFill>
                  <a:schemeClr val="tx2"/>
                </a:solidFill>
              </a:rPr>
              <a:t>Kriteriální</a:t>
            </a:r>
            <a:r>
              <a:rPr lang="en-GB" sz="2200" b="1" dirty="0" smtClean="0">
                <a:solidFill>
                  <a:schemeClr val="tx2"/>
                </a:solidFill>
              </a:rPr>
              <a:t> </a:t>
            </a:r>
            <a:r>
              <a:rPr lang="en-GB" sz="2200" b="1" dirty="0" err="1" smtClean="0">
                <a:solidFill>
                  <a:schemeClr val="tx2"/>
                </a:solidFill>
              </a:rPr>
              <a:t>evaluace</a:t>
            </a:r>
            <a:r>
              <a:rPr lang="en-GB" sz="2200" b="1" dirty="0" smtClean="0">
                <a:solidFill>
                  <a:schemeClr val="tx2"/>
                </a:solidFill>
              </a:rPr>
              <a:t> </a:t>
            </a:r>
            <a:r>
              <a:rPr lang="en-GB" sz="2200" b="1" dirty="0" err="1" smtClean="0">
                <a:solidFill>
                  <a:schemeClr val="tx2"/>
                </a:solidFill>
              </a:rPr>
              <a:t>stavebního</a:t>
            </a:r>
            <a:r>
              <a:rPr lang="en-GB" sz="2200" b="1" dirty="0" smtClean="0">
                <a:solidFill>
                  <a:schemeClr val="tx2"/>
                </a:solidFill>
              </a:rPr>
              <a:t> a </a:t>
            </a:r>
            <a:r>
              <a:rPr lang="en-GB" sz="2200" b="1" dirty="0" err="1" smtClean="0">
                <a:solidFill>
                  <a:schemeClr val="tx2"/>
                </a:solidFill>
              </a:rPr>
              <a:t>rekonstrukčního</a:t>
            </a:r>
            <a:r>
              <a:rPr lang="en-GB" sz="2200" b="1" dirty="0" smtClean="0">
                <a:solidFill>
                  <a:schemeClr val="tx2"/>
                </a:solidFill>
              </a:rPr>
              <a:t> </a:t>
            </a:r>
            <a:r>
              <a:rPr lang="en-GB" sz="2200" b="1" dirty="0" err="1" smtClean="0">
                <a:solidFill>
                  <a:schemeClr val="tx2"/>
                </a:solidFill>
              </a:rPr>
              <a:t>záměru</a:t>
            </a:r>
            <a:r>
              <a:rPr lang="en-GB" sz="2200" b="1" dirty="0" smtClean="0">
                <a:solidFill>
                  <a:schemeClr val="tx2"/>
                </a:solidFill>
              </a:rPr>
              <a:t> – DIAGRAM INTENSE</a:t>
            </a:r>
            <a:endParaRPr lang="en-GB" dirty="0"/>
          </a:p>
        </p:txBody>
      </p:sp>
      <p:sp>
        <p:nvSpPr>
          <p:cNvPr id="7" name="Šipka doprava 6"/>
          <p:cNvSpPr/>
          <p:nvPr/>
        </p:nvSpPr>
        <p:spPr>
          <a:xfrm rot="2790820">
            <a:off x="4466258" y="1932071"/>
            <a:ext cx="1296144" cy="50405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Šipka doprava 7"/>
          <p:cNvSpPr/>
          <p:nvPr/>
        </p:nvSpPr>
        <p:spPr>
          <a:xfrm rot="7910290">
            <a:off x="3375884" y="1949963"/>
            <a:ext cx="1296144" cy="50405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100" name="Picture 4" descr="C:\Users\Filip\Downloads\turkey-roasted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23928" y="3312640"/>
            <a:ext cx="1257399" cy="1052464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53193" y="188639"/>
            <a:ext cx="8323263" cy="504057"/>
          </a:xfrm>
        </p:spPr>
        <p:txBody>
          <a:bodyPr/>
          <a:lstStyle/>
          <a:p>
            <a:r>
              <a:rPr lang="cs-CZ" dirty="0" smtClean="0"/>
              <a:t>Program</a:t>
            </a:r>
            <a:endParaRPr lang="en-GB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5696" y="1196752"/>
            <a:ext cx="5567363" cy="4643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Intense">
  <a:themeElements>
    <a:clrScheme name="iee_slides_master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iee_slides_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iee_slides_maste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ee_slides_master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ee_slides_master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ee_slides_master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ee_slides_master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ee_slides_master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ee_slides_master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ee_slides_master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ee_slides_master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ee_slides_master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ee_slides_master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ee_slides_master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CCCCFF"/>
    </a:hlink>
    <a:folHlink>
      <a:srgbClr val="B2B2B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42</TotalTime>
  <Words>68</Words>
  <Application>Microsoft Office PowerPoint</Application>
  <PresentationFormat>Předvádění na obrazovce (4:3)</PresentationFormat>
  <Paragraphs>11</Paragraphs>
  <Slides>5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5</vt:i4>
      </vt:variant>
    </vt:vector>
  </HeadingPairs>
  <TitlesOfParts>
    <vt:vector size="6" baseType="lpstr">
      <vt:lpstr>Intense</vt:lpstr>
      <vt:lpstr>“Zkouška modulárního výukového systému projektu INTENSE” “Kriteriální evaluace stavebního a rekonstrukčního záměru – DIAGRAM INTENSE”</vt:lpstr>
      <vt:lpstr>„Od Estonska po Chorvatsko:  Inteligentní opatření na úspory energie pro obecní bydlení v zemích střední a východní Evropy“  01.10.2008  30.09.2011</vt:lpstr>
      <vt:lpstr>Cíle INTENSE</vt:lpstr>
      <vt:lpstr>Náplň semináře</vt:lpstr>
      <vt:lpstr>Program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“Zkouška modulárního výukového systému projektu INTENSE” “Kriteriální evaluace stavebního a rekonstrukčního záměru – DIAGRAM INTENSE”</dc:title>
  <dc:creator>Filip</dc:creator>
  <cp:lastModifiedBy>Filip</cp:lastModifiedBy>
  <cp:revision>5</cp:revision>
  <dcterms:created xsi:type="dcterms:W3CDTF">2011-06-02T05:16:21Z</dcterms:created>
  <dcterms:modified xsi:type="dcterms:W3CDTF">2011-06-02T05:58:32Z</dcterms:modified>
</cp:coreProperties>
</file>