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51" r:id="rId2"/>
    <p:sldId id="377" r:id="rId3"/>
    <p:sldId id="411" r:id="rId4"/>
    <p:sldId id="378" r:id="rId5"/>
    <p:sldId id="379" r:id="rId6"/>
    <p:sldId id="376" r:id="rId7"/>
    <p:sldId id="391" r:id="rId8"/>
    <p:sldId id="381" r:id="rId9"/>
    <p:sldId id="374" r:id="rId10"/>
    <p:sldId id="416" r:id="rId11"/>
    <p:sldId id="417" r:id="rId12"/>
    <p:sldId id="418" r:id="rId13"/>
    <p:sldId id="419" r:id="rId14"/>
    <p:sldId id="420" r:id="rId15"/>
    <p:sldId id="421" r:id="rId16"/>
    <p:sldId id="422" r:id="rId17"/>
    <p:sldId id="423" r:id="rId18"/>
    <p:sldId id="424" r:id="rId19"/>
    <p:sldId id="425" r:id="rId20"/>
    <p:sldId id="429" r:id="rId21"/>
    <p:sldId id="426" r:id="rId22"/>
    <p:sldId id="427" r:id="rId23"/>
    <p:sldId id="428" r:id="rId24"/>
    <p:sldId id="430" r:id="rId25"/>
    <p:sldId id="431" r:id="rId26"/>
    <p:sldId id="432" r:id="rId27"/>
    <p:sldId id="433" r:id="rId2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0202"/>
    <a:srgbClr val="0033CC"/>
    <a:srgbClr val="33CC33"/>
    <a:srgbClr val="FFFF00"/>
    <a:srgbClr val="92D050"/>
    <a:srgbClr val="FF0000"/>
    <a:srgbClr val="FFFF99"/>
    <a:srgbClr val="FF99FF"/>
    <a:srgbClr val="FFCC99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70" y="1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857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70" y="9428857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7891DB-72F8-458C-817F-8C0BCEC71C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70" y="1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94" y="4715236"/>
            <a:ext cx="5437490" cy="44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857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70" y="9428857"/>
            <a:ext cx="2945984" cy="49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0" tIns="46180" rIns="92360" bIns="4618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02CCFF-D082-4F6A-AEA1-F5E42C5E4A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3BC3-6351-41E1-82F9-FB623A2C82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18288" y="-246063"/>
            <a:ext cx="2155825" cy="60594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49225" y="-246063"/>
            <a:ext cx="6316663" cy="60594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797C-32B6-46B4-8A2F-92B401A22C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29FD8-B40C-4467-97A5-A846493550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2F3EA-8C5C-4689-A2BF-12EC0A89D7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6888" y="1314450"/>
            <a:ext cx="40624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1700" y="1314450"/>
            <a:ext cx="406241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8A49A-3CFA-4000-A6AC-4A96597F3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3FFE3-A5FA-485C-BA9A-8A7414D905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27A80-4213-4388-8883-790012A3AC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4C346-B3BE-4596-90C5-90F8187566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9457" name="Picture 1" descr="C:\Users\Filip\Documents\!REC\Administrativa\Loga a hlavičkový papír\Czech\Jpg\RECcen348CZ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3153" y="13448"/>
            <a:ext cx="2030506" cy="622440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71E0-1FDE-4654-9E89-4C232A95D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D1C02-68C5-4CCF-B0F3-6525668FAC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9225" y="-246063"/>
            <a:ext cx="8323263" cy="125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Mini projects in the INTENSE project</a:t>
            </a:r>
            <a:endParaRPr lang="en-GB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888" y="1314450"/>
            <a:ext cx="827722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2475" y="5927725"/>
            <a:ext cx="77152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46468C"/>
                </a:solidFill>
              </a:defRPr>
            </a:lvl1pPr>
          </a:lstStyle>
          <a:p>
            <a:pPr>
              <a:defRPr/>
            </a:pPr>
            <a:fld id="{DE5F878A-CE6C-48D7-A0B9-5616D265FF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7413" name="Picture 34" descr="cip-gazell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91088" y="6397625"/>
            <a:ext cx="60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5" descr="banner_iee_2125x283_72dpi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10225" y="6396038"/>
            <a:ext cx="35433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49" descr="Intense_logo_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9063" y="71438"/>
            <a:ext cx="9398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50" descr="Bild6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9775" y="6388100"/>
            <a:ext cx="9969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0" y="673100"/>
            <a:ext cx="9144000" cy="42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35" name="Rectangle 52"/>
          <p:cNvSpPr>
            <a:spLocks noChangeArrowheads="1"/>
          </p:cNvSpPr>
          <p:nvPr/>
        </p:nvSpPr>
        <p:spPr bwMode="auto">
          <a:xfrm>
            <a:off x="0" y="6359525"/>
            <a:ext cx="9144000" cy="42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ebdings" pitchFamily="18" charset="2"/>
        <a:buChar char="&lt;"/>
        <a:defRPr sz="2200" b="1">
          <a:solidFill>
            <a:srgbClr val="46468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ebdings" pitchFamily="18" charset="2"/>
        <a:buChar char="4"/>
        <a:defRPr b="1">
          <a:solidFill>
            <a:srgbClr val="46468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46468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46468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6468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Dokument_aplikace_Microsoft_Office_Word_97-_20034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Dokument_aplikace_Microsoft_Office_Word_97-_20039.doc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Dokument_aplikace_Microsoft_Office_Word_97-_200312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kument_aplikace_Microsoft_Office_Word_97-_2003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Dokument_aplikace_Microsoft_Office_Word_97-_200319.doc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gbc.org/DisplayPage.aspx?CMSPageID=22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breeam.org/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nummernplatzhalter 3"/>
          <p:cNvSpPr txBox="1">
            <a:spLocks noGrp="1"/>
          </p:cNvSpPr>
          <p:nvPr/>
        </p:nvSpPr>
        <p:spPr bwMode="auto">
          <a:xfrm>
            <a:off x="8372475" y="5927725"/>
            <a:ext cx="77152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241A920-BE72-4D06-AD0F-C5920C9B80FA}" type="slidenum">
              <a:rPr lang="en-GB" sz="1400">
                <a:solidFill>
                  <a:srgbClr val="46468C"/>
                </a:solidFill>
              </a:rPr>
              <a:pPr algn="r"/>
              <a:t>1</a:t>
            </a:fld>
            <a:endParaRPr lang="en-GB" sz="1400">
              <a:solidFill>
                <a:srgbClr val="46468C"/>
              </a:solidFill>
            </a:endParaRPr>
          </a:p>
        </p:txBody>
      </p:sp>
      <p:pic>
        <p:nvPicPr>
          <p:cNvPr id="19459" name="Picture 2" descr="CHP Kronsber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18000" contrast="-24000"/>
          </a:blip>
          <a:srcRect/>
          <a:stretch>
            <a:fillRect/>
          </a:stretch>
        </p:blipFill>
        <p:spPr>
          <a:xfrm>
            <a:off x="0" y="695325"/>
            <a:ext cx="9144000" cy="5654675"/>
          </a:xfrm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03263" y="1227138"/>
            <a:ext cx="5157787" cy="138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cs-CZ" sz="2400" dirty="0" smtClean="0">
                <a:solidFill>
                  <a:srgbClr val="CC2918"/>
                </a:solidFill>
              </a:rPr>
              <a:t>Kritéria holistického přístupu k hodnocení energetických úspor </a:t>
            </a:r>
            <a:endParaRPr lang="de-DE" sz="2400" dirty="0">
              <a:solidFill>
                <a:srgbClr val="CC2918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dirty="0" smtClean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dirty="0" smtClean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r>
              <a:rPr lang="en-GB" sz="2000" b="1" dirty="0">
                <a:solidFill>
                  <a:srgbClr val="46468C"/>
                </a:solidFill>
              </a:rPr>
              <a:t>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i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i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i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2000" b="1" i="1" dirty="0">
              <a:solidFill>
                <a:srgbClr val="46468C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1300" b="1" dirty="0">
              <a:solidFill>
                <a:srgbClr val="A8082E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endParaRPr lang="en-GB" sz="1300" b="1" dirty="0">
              <a:solidFill>
                <a:srgbClr val="A8082E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r>
              <a:rPr lang="en-GB" sz="1300" b="1" dirty="0" err="1" smtClean="0">
                <a:solidFill>
                  <a:srgbClr val="A8082E"/>
                </a:solidFill>
              </a:rPr>
              <a:t>Joerg</a:t>
            </a:r>
            <a:r>
              <a:rPr lang="en-GB" sz="1300" b="1" dirty="0" smtClean="0">
                <a:solidFill>
                  <a:srgbClr val="A8082E"/>
                </a:solidFill>
              </a:rPr>
              <a:t> </a:t>
            </a:r>
            <a:r>
              <a:rPr lang="en-GB" sz="1300" b="1" dirty="0" err="1">
                <a:solidFill>
                  <a:srgbClr val="A8082E"/>
                </a:solidFill>
              </a:rPr>
              <a:t>Faltin</a:t>
            </a:r>
            <a:r>
              <a:rPr lang="en-GB" sz="1300" b="1" dirty="0">
                <a:solidFill>
                  <a:srgbClr val="A8082E"/>
                </a:solidFill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r>
              <a:rPr lang="en-GB" sz="1300" b="1" dirty="0" err="1" smtClean="0">
                <a:solidFill>
                  <a:srgbClr val="A8082E"/>
                </a:solidFill>
              </a:rPr>
              <a:t>Auraplan</a:t>
            </a:r>
            <a:r>
              <a:rPr lang="en-GB" sz="1300" b="1" dirty="0" smtClean="0">
                <a:solidFill>
                  <a:srgbClr val="A8082E"/>
                </a:solidFill>
              </a:rPr>
              <a:t> Architects </a:t>
            </a:r>
            <a:endParaRPr lang="en-GB" sz="1300" b="1" dirty="0">
              <a:solidFill>
                <a:srgbClr val="A8082E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r>
              <a:rPr lang="cs-CZ" sz="1300" b="1" dirty="0" smtClean="0">
                <a:solidFill>
                  <a:srgbClr val="A8082E"/>
                </a:solidFill>
              </a:rPr>
              <a:t>Filip Čejka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  <a:defRPr/>
            </a:pPr>
            <a:r>
              <a:rPr lang="cs-CZ" sz="1300" b="1" dirty="0" smtClean="0">
                <a:solidFill>
                  <a:srgbClr val="A8082E"/>
                </a:solidFill>
              </a:rPr>
              <a:t>REC Česká Republika</a:t>
            </a:r>
            <a:endParaRPr lang="en-GB" sz="1300" b="1" dirty="0" err="1">
              <a:solidFill>
                <a:srgbClr val="A8082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8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 dirty="0" err="1" smtClean="0"/>
              <a:t>Holistic</a:t>
            </a:r>
            <a:r>
              <a:rPr lang="cs-CZ" sz="2000" dirty="0" err="1" smtClean="0"/>
              <a:t>ký</a:t>
            </a:r>
            <a:r>
              <a:rPr lang="cs-CZ" sz="2000" dirty="0" smtClean="0"/>
              <a:t> přístup</a:t>
            </a:r>
            <a:r>
              <a:rPr lang="de-DE" sz="2000" dirty="0" smtClean="0"/>
              <a:t> </a:t>
            </a:r>
            <a:r>
              <a:rPr lang="de-DE" sz="2000" dirty="0"/>
              <a:t>III: </a:t>
            </a:r>
            <a:r>
              <a:rPr lang="cs-CZ" sz="2000" dirty="0" smtClean="0"/>
              <a:t>jak posuzovat kritéria</a:t>
            </a:r>
            <a:r>
              <a:rPr lang="de-DE" sz="2000" dirty="0" smtClean="0"/>
              <a:t>?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5864" name="Rectangle 29"/>
          <p:cNvSpPr>
            <a:spLocks noChangeArrowheads="1"/>
          </p:cNvSpPr>
          <p:nvPr/>
        </p:nvSpPr>
        <p:spPr bwMode="auto">
          <a:xfrm>
            <a:off x="5013833" y="4899851"/>
            <a:ext cx="41301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600" dirty="0" smtClean="0"/>
              <a:t>Hodnocení II</a:t>
            </a:r>
            <a:r>
              <a:rPr lang="en-US" sz="1600" dirty="0" smtClean="0"/>
              <a:t>: </a:t>
            </a:r>
            <a:r>
              <a:rPr lang="cs-CZ" sz="1600" dirty="0" smtClean="0"/>
              <a:t>podle procent   </a:t>
            </a:r>
            <a:r>
              <a:rPr lang="cs-CZ" sz="1100" dirty="0" smtClean="0"/>
              <a:t>dobrý/lepší/nejlepší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7670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735AC09-BC74-4B32-A120-1701D8376550}" type="slidenum">
              <a:rPr lang="en-GB" sz="1100">
                <a:solidFill>
                  <a:srgbClr val="46468C"/>
                </a:solidFill>
              </a:rPr>
              <a:pPr algn="r"/>
              <a:t>10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27672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27673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27674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5881" name="Rectangle 29"/>
          <p:cNvSpPr>
            <a:spLocks noChangeArrowheads="1"/>
          </p:cNvSpPr>
          <p:nvPr/>
        </p:nvSpPr>
        <p:spPr bwMode="auto">
          <a:xfrm>
            <a:off x="5013833" y="5518976"/>
            <a:ext cx="41301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600" dirty="0" smtClean="0"/>
              <a:t>Hodnocení </a:t>
            </a:r>
            <a:r>
              <a:rPr lang="en-US" sz="1600" dirty="0" smtClean="0"/>
              <a:t>IV: </a:t>
            </a:r>
            <a:r>
              <a:rPr lang="cs-CZ" sz="1600" dirty="0" smtClean="0"/>
              <a:t>podle bodů za holistické aspekty</a:t>
            </a:r>
            <a:endParaRPr lang="en-US" sz="1600" dirty="0"/>
          </a:p>
        </p:txBody>
      </p:sp>
      <p:sp>
        <p:nvSpPr>
          <p:cNvPr id="35882" name="Rectangle 29"/>
          <p:cNvSpPr>
            <a:spLocks noChangeArrowheads="1"/>
          </p:cNvSpPr>
          <p:nvPr/>
        </p:nvSpPr>
        <p:spPr bwMode="auto">
          <a:xfrm>
            <a:off x="5004309" y="5214176"/>
            <a:ext cx="41396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600" dirty="0" smtClean="0"/>
              <a:t>Hodnocení III</a:t>
            </a:r>
            <a:r>
              <a:rPr lang="en-US" sz="1600" dirty="0" smtClean="0"/>
              <a:t>: </a:t>
            </a:r>
            <a:r>
              <a:rPr lang="cs-CZ" sz="1600" dirty="0" smtClean="0"/>
              <a:t>podle hodnot</a:t>
            </a:r>
            <a:r>
              <a:rPr lang="en-US" sz="1600" dirty="0" smtClean="0"/>
              <a:t> </a:t>
            </a:r>
            <a:r>
              <a:rPr lang="en-US" sz="1600" dirty="0"/>
              <a:t>(cm)</a:t>
            </a:r>
          </a:p>
        </p:txBody>
      </p:sp>
      <p:sp>
        <p:nvSpPr>
          <p:cNvPr id="27677" name="Rectangle 26"/>
          <p:cNvSpPr>
            <a:spLocks noChangeArrowheads="1"/>
          </p:cNvSpPr>
          <p:nvPr/>
        </p:nvSpPr>
        <p:spPr bwMode="auto">
          <a:xfrm>
            <a:off x="3388233" y="4942713"/>
            <a:ext cx="1447800" cy="238125"/>
          </a:xfrm>
          <a:prstGeom prst="rect">
            <a:avLst/>
          </a:prstGeom>
          <a:solidFill>
            <a:srgbClr val="0033CC">
              <a:alpha val="1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7678" name="Rectangle 28"/>
          <p:cNvSpPr>
            <a:spLocks noChangeArrowheads="1"/>
          </p:cNvSpPr>
          <p:nvPr/>
        </p:nvSpPr>
        <p:spPr bwMode="auto">
          <a:xfrm>
            <a:off x="3388233" y="5266563"/>
            <a:ext cx="1447800" cy="228600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7679" name="Rectangle 35"/>
          <p:cNvSpPr>
            <a:spLocks noChangeArrowheads="1"/>
          </p:cNvSpPr>
          <p:nvPr/>
        </p:nvSpPr>
        <p:spPr bwMode="auto">
          <a:xfrm>
            <a:off x="3388233" y="5580888"/>
            <a:ext cx="1447800" cy="238125"/>
          </a:xfrm>
          <a:prstGeom prst="rect">
            <a:avLst/>
          </a:prstGeom>
          <a:solidFill>
            <a:srgbClr val="C00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7681" name="Rectangle 26"/>
          <p:cNvSpPr>
            <a:spLocks noChangeArrowheads="1"/>
          </p:cNvSpPr>
          <p:nvPr/>
        </p:nvSpPr>
        <p:spPr bwMode="auto">
          <a:xfrm>
            <a:off x="3388233" y="4618863"/>
            <a:ext cx="1447800" cy="238125"/>
          </a:xfrm>
          <a:prstGeom prst="rect">
            <a:avLst/>
          </a:prstGeom>
          <a:solidFill>
            <a:srgbClr val="FFFF00">
              <a:alpha val="1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35888" name="Rectangle 29"/>
          <p:cNvSpPr>
            <a:spLocks noChangeArrowheads="1"/>
          </p:cNvSpPr>
          <p:nvPr/>
        </p:nvSpPr>
        <p:spPr bwMode="auto">
          <a:xfrm>
            <a:off x="5020183" y="4585526"/>
            <a:ext cx="412381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600" dirty="0" smtClean="0"/>
              <a:t>Hodnocení</a:t>
            </a:r>
            <a:r>
              <a:rPr lang="en-US" sz="1600" dirty="0" smtClean="0"/>
              <a:t> I: </a:t>
            </a:r>
            <a:r>
              <a:rPr lang="cs-CZ" sz="1600" dirty="0" smtClean="0"/>
              <a:t>podle kategorií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-5075" y="950026"/>
            <a:ext cx="9149075" cy="247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 flipV="1">
            <a:off x="16700" y="1306286"/>
            <a:ext cx="9115425" cy="816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střechy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zdí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podlahy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41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Průvzdušnost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rgbClr val="92D050">
              <a:alpha val="2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sz="1200" dirty="0" smtClean="0"/>
              <a:t>Součinitel tepelné prostupnosti oken</a:t>
            </a:r>
          </a:p>
          <a:p>
            <a:pPr algn="ctr"/>
            <a:r>
              <a:rPr lang="cs-CZ" sz="1200" dirty="0" smtClean="0"/>
              <a:t>U-</a:t>
            </a:r>
            <a:r>
              <a:rPr lang="cs-CZ" sz="1200" dirty="0" err="1" smtClean="0"/>
              <a:t>value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rgbClr val="C00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Územní plánování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44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rgbClr val="C00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/>
              <a:t>Principy</a:t>
            </a:r>
            <a:r>
              <a:rPr lang="de-DE" sz="1200" dirty="0" smtClean="0"/>
              <a:t> </a:t>
            </a:r>
            <a:r>
              <a:rPr lang="de-DE" sz="1200" dirty="0" err="1" smtClean="0"/>
              <a:t>projektování</a:t>
            </a:r>
            <a:r>
              <a:rPr lang="de-DE" sz="1200" dirty="0" smtClean="0"/>
              <a:t> </a:t>
            </a:r>
            <a:r>
              <a:rPr lang="de-DE" sz="1200" dirty="0" err="1" smtClean="0"/>
              <a:t>budovy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rgbClr val="C00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Vytápění a chlazení</a:t>
            </a:r>
            <a:endParaRPr lang="de-DE" sz="1200" dirty="0" smtClean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46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rgbClr val="C00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r>
              <a:rPr lang="cs-CZ" sz="1200" dirty="0" smtClean="0"/>
              <a:t>Klima interiéru</a:t>
            </a:r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2400" dirty="0">
              <a:solidFill>
                <a:srgbClr val="A6A6A6"/>
              </a:solidFill>
              <a:latin typeface="Times New Roman" pitchFamily="18" charset="0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rgbClr val="FFFF00">
              <a:alpha val="1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900" dirty="0" err="1" smtClean="0"/>
              <a:t>Posuzování</a:t>
            </a:r>
            <a:r>
              <a:rPr lang="de-DE" sz="900" dirty="0" smtClean="0"/>
              <a:t> </a:t>
            </a:r>
            <a:r>
              <a:rPr lang="de-DE" sz="900" dirty="0" err="1" smtClean="0"/>
              <a:t>životního</a:t>
            </a:r>
            <a:r>
              <a:rPr lang="de-DE" sz="900" dirty="0" smtClean="0"/>
              <a:t> </a:t>
            </a:r>
            <a:r>
              <a:rPr lang="de-DE" sz="900" dirty="0" err="1" smtClean="0"/>
              <a:t>cyklu</a:t>
            </a:r>
            <a:r>
              <a:rPr lang="cs-CZ" sz="900" dirty="0" smtClean="0"/>
              <a:t> - náklady a výnosy</a:t>
            </a:r>
            <a:endParaRPr lang="de-DE" sz="1400" dirty="0">
              <a:latin typeface="Times New Roman" pitchFamily="18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rgbClr val="FFFF00">
              <a:alpha val="1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1000" dirty="0" err="1" smtClean="0"/>
              <a:t>Energetický</a:t>
            </a:r>
            <a:r>
              <a:rPr lang="de-DE" sz="1000" dirty="0" smtClean="0"/>
              <a:t> </a:t>
            </a:r>
            <a:r>
              <a:rPr lang="de-DE" sz="1000" dirty="0" err="1" smtClean="0"/>
              <a:t>standard</a:t>
            </a:r>
            <a:r>
              <a:rPr lang="de-DE" sz="1000" dirty="0" smtClean="0"/>
              <a:t> </a:t>
            </a:r>
            <a:r>
              <a:rPr lang="de-DE" sz="1000" dirty="0" err="1" smtClean="0"/>
              <a:t>ve</a:t>
            </a:r>
            <a:r>
              <a:rPr lang="de-DE" sz="1000" dirty="0" smtClean="0"/>
              <a:t> </a:t>
            </a:r>
            <a:r>
              <a:rPr lang="de-DE" sz="1000" dirty="0" err="1" smtClean="0"/>
              <a:t>vztahu</a:t>
            </a:r>
            <a:r>
              <a:rPr lang="de-DE" sz="1000" dirty="0" smtClean="0"/>
              <a:t> k </a:t>
            </a:r>
            <a:r>
              <a:rPr lang="de-DE" sz="1000" dirty="0" err="1" smtClean="0"/>
              <a:t>legislativě</a:t>
            </a:r>
            <a:endParaRPr lang="de-DE" sz="1600" dirty="0">
              <a:latin typeface="Times New Roman" pitchFamily="18" charset="0"/>
            </a:endParaRPr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rgbClr val="FFFF00">
              <a:alpha val="1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Větrání</a:t>
            </a:r>
            <a:endParaRPr lang="de-DE" sz="1200" dirty="0"/>
          </a:p>
          <a:p>
            <a:pPr algn="ctr"/>
            <a:endParaRPr lang="de-DE" sz="1200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rgbClr val="0033CC">
              <a:alpha val="1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Celkové investiční náklady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rgbClr val="0033CC">
              <a:alpha val="1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err="1" smtClean="0"/>
              <a:t>Ekomateriály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rgbClr val="0033CC">
              <a:alpha val="1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Kontrola kvality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rgbClr val="0033CC">
              <a:alpha val="1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Obnovitelné zdroje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319750" y="222250"/>
            <a:ext cx="2749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HOLISTIC</a:t>
            </a:r>
            <a:r>
              <a:rPr lang="cs-CZ" b="1" dirty="0" err="1" smtClean="0"/>
              <a:t>KÁ</a:t>
            </a:r>
            <a:r>
              <a:rPr lang="cs-CZ" b="1" dirty="0" smtClean="0"/>
              <a:t> KRITERIA</a:t>
            </a: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4" grpId="0"/>
      <p:bldP spid="35881" grpId="0"/>
      <p:bldP spid="35882" grpId="0"/>
      <p:bldP spid="27677" grpId="0" animBg="1"/>
      <p:bldP spid="27678" grpId="0" animBg="1"/>
      <p:bldP spid="27679" grpId="0" animBg="1"/>
      <p:bldP spid="27681" grpId="0" animBg="1"/>
      <p:bldP spid="35888" grpId="0"/>
      <p:bldP spid="3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11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I:</a:t>
            </a:r>
            <a:r>
              <a:rPr lang="cs-CZ" sz="2000" dirty="0" smtClean="0"/>
              <a:t> kategorie nákladů a výnosů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/>
              <a:t>Posuzování</a:t>
            </a:r>
            <a:r>
              <a:rPr lang="de-DE" sz="900" dirty="0" smtClean="0"/>
              <a:t> </a:t>
            </a:r>
            <a:r>
              <a:rPr lang="de-DE" sz="900" dirty="0" err="1" smtClean="0"/>
              <a:t>životního</a:t>
            </a:r>
            <a:r>
              <a:rPr lang="de-DE" sz="900" dirty="0" smtClean="0"/>
              <a:t> </a:t>
            </a:r>
            <a:r>
              <a:rPr lang="de-DE" sz="900" dirty="0" err="1" smtClean="0"/>
              <a:t>cyklu</a:t>
            </a:r>
            <a:r>
              <a:rPr lang="cs-CZ" sz="900" dirty="0" smtClean="0"/>
              <a:t> – náklady a výnosy</a:t>
            </a:r>
            <a:endParaRPr lang="de-DE" sz="900" dirty="0"/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Vzduchotěsnost/průvzdušnost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6" name="Rectangle 26"/>
          <p:cNvSpPr>
            <a:spLocks noChangeArrowheads="1"/>
          </p:cNvSpPr>
          <p:nvPr/>
        </p:nvSpPr>
        <p:spPr bwMode="auto">
          <a:xfrm>
            <a:off x="2924175" y="2514600"/>
            <a:ext cx="6115050" cy="24479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7" name="Rectangle 29"/>
          <p:cNvSpPr>
            <a:spLocks noChangeArrowheads="1"/>
          </p:cNvSpPr>
          <p:nvPr/>
        </p:nvSpPr>
        <p:spPr bwMode="auto">
          <a:xfrm>
            <a:off x="3473450" y="4348163"/>
            <a:ext cx="4635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 smtClean="0"/>
              <a:t>Pouze přibližný odhad návratnosti po dobu životnosti</a:t>
            </a:r>
            <a:r>
              <a:rPr lang="en-US" sz="1600" dirty="0" smtClean="0"/>
              <a:t>!</a:t>
            </a:r>
            <a:endParaRPr lang="de-DE" sz="1600" dirty="0"/>
          </a:p>
        </p:txBody>
      </p:sp>
      <p:sp>
        <p:nvSpPr>
          <p:cNvPr id="68" name="Rectangle 27"/>
          <p:cNvSpPr>
            <a:spLocks noChangeArrowheads="1"/>
          </p:cNvSpPr>
          <p:nvPr/>
        </p:nvSpPr>
        <p:spPr bwMode="auto">
          <a:xfrm>
            <a:off x="0" y="2908300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69" name="Object 28"/>
          <p:cNvGraphicFramePr>
            <a:graphicFrameLocks noChangeAspect="1"/>
          </p:cNvGraphicFramePr>
          <p:nvPr/>
        </p:nvGraphicFramePr>
        <p:xfrm>
          <a:off x="2960688" y="3076575"/>
          <a:ext cx="5907087" cy="1277938"/>
        </p:xfrm>
        <a:graphic>
          <a:graphicData uri="http://schemas.openxmlformats.org/presentationml/2006/ole">
            <p:oleObj spid="_x0000_s46083" name="Document" r:id="rId3" imgW="6067030" imgH="132407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12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I:</a:t>
            </a:r>
            <a:r>
              <a:rPr lang="cs-CZ" sz="2000" dirty="0" smtClean="0"/>
              <a:t> kategorie podle energetického standardu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/>
              <a:t>Energetický</a:t>
            </a:r>
            <a:r>
              <a:rPr lang="de-DE" sz="1000" dirty="0" smtClean="0"/>
              <a:t> </a:t>
            </a:r>
            <a:r>
              <a:rPr lang="de-DE" sz="1000" dirty="0" err="1" smtClean="0"/>
              <a:t>standard</a:t>
            </a:r>
            <a:r>
              <a:rPr lang="de-DE" sz="1000" dirty="0" smtClean="0"/>
              <a:t> </a:t>
            </a:r>
            <a:r>
              <a:rPr lang="de-DE" sz="1000" dirty="0" err="1" smtClean="0"/>
              <a:t>ve</a:t>
            </a:r>
            <a:r>
              <a:rPr lang="de-DE" sz="1000" dirty="0" smtClean="0"/>
              <a:t> </a:t>
            </a:r>
            <a:r>
              <a:rPr lang="de-DE" sz="1000" dirty="0" err="1" smtClean="0"/>
              <a:t>vztahu</a:t>
            </a:r>
            <a:r>
              <a:rPr lang="de-DE" sz="1000" dirty="0" smtClean="0"/>
              <a:t> k </a:t>
            </a:r>
            <a:r>
              <a:rPr lang="de-DE" sz="1000" dirty="0" err="1" smtClean="0"/>
              <a:t>legislativě</a:t>
            </a:r>
            <a:endParaRPr lang="de-DE" sz="1600" dirty="0"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Vzduchotěsnost/průvzdušnost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2895600" y="2952750"/>
            <a:ext cx="6115050" cy="159067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auto">
          <a:xfrm>
            <a:off x="4397375" y="3052763"/>
            <a:ext cx="335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 smtClean="0"/>
              <a:t>Hodnocení podle kategorií</a:t>
            </a:r>
            <a:endParaRPr lang="de-DE" sz="1600" dirty="0"/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0" y="4215741"/>
            <a:ext cx="9144000" cy="10861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7" name="Object 32"/>
          <p:cNvGraphicFramePr>
            <a:graphicFrameLocks noChangeAspect="1"/>
          </p:cNvGraphicFramePr>
          <p:nvPr/>
        </p:nvGraphicFramePr>
        <p:xfrm>
          <a:off x="2919413" y="3481388"/>
          <a:ext cx="5919787" cy="1027112"/>
        </p:xfrm>
        <a:graphic>
          <a:graphicData uri="http://schemas.openxmlformats.org/presentationml/2006/ole">
            <p:oleObj spid="_x0000_s51203" name="Document" r:id="rId3" imgW="6066310" imgH="1055518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13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I:</a:t>
            </a:r>
            <a:r>
              <a:rPr lang="cs-CZ" sz="2000" dirty="0" smtClean="0"/>
              <a:t> kategorie průvzdušnosti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Průvzdušnost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0" y="3806250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904875" y="3964875"/>
            <a:ext cx="7562850" cy="23717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32"/>
          <p:cNvGraphicFramePr>
            <a:graphicFrameLocks noChangeAspect="1"/>
          </p:cNvGraphicFramePr>
          <p:nvPr/>
        </p:nvGraphicFramePr>
        <p:xfrm>
          <a:off x="1587500" y="4138613"/>
          <a:ext cx="6016625" cy="979487"/>
        </p:xfrm>
        <a:graphic>
          <a:graphicData uri="http://schemas.openxmlformats.org/presentationml/2006/ole">
            <p:oleObj spid="_x0000_s60418" name="Document" r:id="rId3" imgW="6067030" imgH="988918" progId="Word.Document.8">
              <p:embed/>
            </p:oleObj>
          </a:graphicData>
        </a:graphic>
      </p:graphicFrame>
      <p:graphicFrame>
        <p:nvGraphicFramePr>
          <p:cNvPr id="31" name="Object 33"/>
          <p:cNvGraphicFramePr>
            <a:graphicFrameLocks noChangeAspect="1"/>
          </p:cNvGraphicFramePr>
          <p:nvPr/>
        </p:nvGraphicFramePr>
        <p:xfrm>
          <a:off x="1631950" y="5156200"/>
          <a:ext cx="5969000" cy="1130300"/>
        </p:xfrm>
        <a:graphic>
          <a:graphicData uri="http://schemas.openxmlformats.org/presentationml/2006/ole">
            <p:oleObj spid="_x0000_s60419" name="Document" r:id="rId4" imgW="5971647" imgH="113039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14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I:</a:t>
            </a:r>
            <a:r>
              <a:rPr lang="cs-CZ" sz="2000" dirty="0" smtClean="0"/>
              <a:t> kategorie ventilačních systémů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Větrání</a:t>
            </a:r>
            <a:endParaRPr lang="de-DE" sz="1200" dirty="0"/>
          </a:p>
          <a:p>
            <a:pPr algn="ctr"/>
            <a:endParaRPr lang="de-DE" sz="1200" dirty="0"/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49150" y="2619375"/>
            <a:ext cx="6057900" cy="23241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-133350" y="2489200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31"/>
          <p:cNvGraphicFramePr>
            <a:graphicFrameLocks noChangeAspect="1"/>
          </p:cNvGraphicFramePr>
          <p:nvPr/>
        </p:nvGraphicFramePr>
        <p:xfrm>
          <a:off x="581026" y="2873375"/>
          <a:ext cx="5848804" cy="1328449"/>
        </p:xfrm>
        <a:graphic>
          <a:graphicData uri="http://schemas.openxmlformats.org/presentationml/2006/ole">
            <p:oleObj spid="_x0000_s61442" name="Document" r:id="rId3" imgW="6067030" imgH="138095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15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</a:t>
            </a:r>
            <a:r>
              <a:rPr lang="de-DE" sz="2000" dirty="0" smtClean="0"/>
              <a:t>I:</a:t>
            </a:r>
            <a:r>
              <a:rPr lang="cs-CZ" sz="2000" dirty="0" smtClean="0"/>
              <a:t> procenta průměrných investičních nákladů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Celkové investiční náklady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819400" y="2038350"/>
            <a:ext cx="6115050" cy="17335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3987800" y="2109788"/>
            <a:ext cx="4635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 smtClean="0"/>
              <a:t>Hodnocení podle procent</a:t>
            </a:r>
            <a:r>
              <a:rPr lang="de-DE" sz="1600" dirty="0" smtClean="0"/>
              <a:t> </a:t>
            </a:r>
            <a:r>
              <a:rPr lang="cs-CZ" sz="1600" dirty="0" smtClean="0"/>
              <a:t>- dobrý / lepší / nejlepší</a:t>
            </a:r>
            <a:endParaRPr lang="de-DE" sz="1600" dirty="0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0" y="2460625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1" name="Object 28"/>
          <p:cNvGraphicFramePr>
            <a:graphicFrameLocks noChangeAspect="1"/>
          </p:cNvGraphicFramePr>
          <p:nvPr/>
        </p:nvGraphicFramePr>
        <p:xfrm>
          <a:off x="2830513" y="2554288"/>
          <a:ext cx="5907087" cy="1277937"/>
        </p:xfrm>
        <a:graphic>
          <a:graphicData uri="http://schemas.openxmlformats.org/presentationml/2006/ole">
            <p:oleObj spid="_x0000_s62466" name="Document" r:id="rId3" imgW="6067030" imgH="132407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err="1" smtClean="0"/>
              <a:t>Ekomateriály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0" y="3764478"/>
            <a:ext cx="9163050" cy="7568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16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</a:t>
            </a:r>
            <a:r>
              <a:rPr lang="de-DE" sz="2000" dirty="0" smtClean="0"/>
              <a:t>I:</a:t>
            </a:r>
            <a:r>
              <a:rPr lang="cs-CZ" sz="2000" dirty="0" smtClean="0"/>
              <a:t> procenta </a:t>
            </a:r>
            <a:r>
              <a:rPr lang="cs-CZ" sz="2000" dirty="0" err="1" smtClean="0"/>
              <a:t>ekomateriálů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387475" y="2038350"/>
            <a:ext cx="65706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de-DE" sz="200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endParaRPr lang="de-DE" sz="200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endParaRPr lang="de-DE" sz="200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endParaRPr lang="en-GB">
              <a:solidFill>
                <a:schemeClr val="bg1">
                  <a:lumMod val="75000"/>
                </a:schemeClr>
              </a:solidFill>
            </a:endParaRPr>
          </a:p>
          <a:p>
            <a:pPr eaLnBrk="0" hangingPunct="0">
              <a:defRPr/>
            </a:pPr>
            <a:endParaRPr lang="en-GB" sz="1000" i="1">
              <a:solidFill>
                <a:schemeClr val="bg1">
                  <a:lumMod val="75000"/>
                </a:schemeClr>
              </a:solidFill>
            </a:endParaRPr>
          </a:p>
          <a:p>
            <a:pPr eaLnBrk="0" hangingPunct="0">
              <a:defRPr/>
            </a:pPr>
            <a:r>
              <a:rPr lang="en-GB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>
              <a:defRPr/>
            </a:pPr>
            <a:endParaRPr lang="de-DE" sz="200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endParaRPr lang="de-DE" sz="2000" b="1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2897188" y="2070100"/>
            <a:ext cx="6167437" cy="3475038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30"/>
          <p:cNvGraphicFramePr>
            <a:graphicFrameLocks noChangeAspect="1"/>
          </p:cNvGraphicFramePr>
          <p:nvPr/>
        </p:nvGraphicFramePr>
        <p:xfrm>
          <a:off x="2960688" y="2147888"/>
          <a:ext cx="6008687" cy="3614737"/>
        </p:xfrm>
        <a:graphic>
          <a:graphicData uri="http://schemas.openxmlformats.org/presentationml/2006/ole">
            <p:oleObj spid="_x0000_s63490" name="Document" r:id="rId3" imgW="6066310" imgH="36608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17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</a:t>
            </a:r>
            <a:r>
              <a:rPr lang="de-DE" sz="2000" dirty="0" smtClean="0"/>
              <a:t>I:</a:t>
            </a:r>
            <a:r>
              <a:rPr lang="cs-CZ" sz="2000" dirty="0" smtClean="0"/>
              <a:t> procenta obnovitelných zdrojů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Obnovitelné zdroje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66675" y="3524250"/>
            <a:ext cx="6115050" cy="19145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-190500" y="3390900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31"/>
          <p:cNvGraphicFramePr>
            <a:graphicFrameLocks noChangeAspect="1"/>
          </p:cNvGraphicFramePr>
          <p:nvPr/>
        </p:nvGraphicFramePr>
        <p:xfrm>
          <a:off x="160338" y="3657600"/>
          <a:ext cx="5819775" cy="1131888"/>
        </p:xfrm>
        <a:graphic>
          <a:graphicData uri="http://schemas.openxmlformats.org/presentationml/2006/ole">
            <p:oleObj spid="_x0000_s64514" name="Document" r:id="rId3" imgW="6066310" imgH="1184397" progId="Word.Document.8">
              <p:embed/>
            </p:oleObj>
          </a:graphicData>
        </a:graphic>
      </p:graphicFrame>
      <p:graphicFrame>
        <p:nvGraphicFramePr>
          <p:cNvPr id="31" name="Object 32"/>
          <p:cNvGraphicFramePr>
            <a:graphicFrameLocks noChangeAspect="1"/>
          </p:cNvGraphicFramePr>
          <p:nvPr/>
        </p:nvGraphicFramePr>
        <p:xfrm>
          <a:off x="202974" y="4397829"/>
          <a:ext cx="5907087" cy="319088"/>
        </p:xfrm>
        <a:graphic>
          <a:graphicData uri="http://schemas.openxmlformats.org/presentationml/2006/ole">
            <p:oleObj spid="_x0000_s64515" name="Document" r:id="rId4" imgW="5971647" imgH="323999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-453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18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</a:t>
            </a:r>
            <a:r>
              <a:rPr lang="de-DE" sz="2000" dirty="0" smtClean="0"/>
              <a:t>I:</a:t>
            </a:r>
            <a:r>
              <a:rPr lang="cs-CZ" sz="2000" dirty="0" smtClean="0"/>
              <a:t> úroveň kontroly kvality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Kontrola kvality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981325" y="2666300"/>
            <a:ext cx="6067425" cy="28130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-1" y="5118252"/>
            <a:ext cx="9144001" cy="80386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44053" name="Object 31"/>
          <p:cNvGraphicFramePr>
            <a:graphicFrameLocks noChangeAspect="1"/>
          </p:cNvGraphicFramePr>
          <p:nvPr/>
        </p:nvGraphicFramePr>
        <p:xfrm>
          <a:off x="3294063" y="2786063"/>
          <a:ext cx="5545137" cy="2570162"/>
        </p:xfrm>
        <a:graphic>
          <a:graphicData uri="http://schemas.openxmlformats.org/presentationml/2006/ole">
            <p:oleObj spid="_x0000_s65538" name="Document" r:id="rId3" imgW="6067030" imgH="2817714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19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II</a:t>
            </a:r>
            <a:r>
              <a:rPr lang="de-DE" sz="2000" dirty="0" smtClean="0"/>
              <a:t>I:</a:t>
            </a:r>
            <a:r>
              <a:rPr lang="cs-CZ" sz="2000" dirty="0" smtClean="0"/>
              <a:t> podle hodnot</a:t>
            </a:r>
            <a:r>
              <a:rPr lang="en-US" sz="2000" dirty="0" smtClean="0"/>
              <a:t> (cm</a:t>
            </a:r>
            <a:r>
              <a:rPr lang="cs-CZ" sz="2000" dirty="0" smtClean="0"/>
              <a:t>,...</a:t>
            </a:r>
            <a:r>
              <a:rPr lang="en-US" sz="2000" dirty="0" smtClean="0"/>
              <a:t>)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Izolace střechy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Izolace zdí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Izolace podlahy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0" y="3422650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838200" y="3581400"/>
            <a:ext cx="7562850" cy="27813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42"/>
          <p:cNvGraphicFramePr>
            <a:graphicFrameLocks noChangeAspect="1"/>
          </p:cNvGraphicFramePr>
          <p:nvPr/>
        </p:nvGraphicFramePr>
        <p:xfrm>
          <a:off x="1562100" y="4953000"/>
          <a:ext cx="6067425" cy="981075"/>
        </p:xfrm>
        <a:graphic>
          <a:graphicData uri="http://schemas.openxmlformats.org/presentationml/2006/ole">
            <p:oleObj spid="_x0000_s66562" name="Dokument" r:id="rId3" imgW="6068160" imgH="988560" progId="Word.Document.8">
              <p:embed/>
            </p:oleObj>
          </a:graphicData>
        </a:graphic>
      </p:graphicFrame>
      <p:graphicFrame>
        <p:nvGraphicFramePr>
          <p:cNvPr id="31" name="Object 43"/>
          <p:cNvGraphicFramePr>
            <a:graphicFrameLocks noChangeAspect="1"/>
          </p:cNvGraphicFramePr>
          <p:nvPr/>
        </p:nvGraphicFramePr>
        <p:xfrm>
          <a:off x="1581150" y="3781425"/>
          <a:ext cx="6067425" cy="981075"/>
        </p:xfrm>
        <a:graphic>
          <a:graphicData uri="http://schemas.openxmlformats.org/presentationml/2006/ole">
            <p:oleObj spid="_x0000_s66563" name="Dokument" r:id="rId4" imgW="6068160" imgH="988560" progId="Word.Document.8">
              <p:embed/>
            </p:oleObj>
          </a:graphicData>
        </a:graphic>
      </p:graphicFrame>
      <p:sp>
        <p:nvSpPr>
          <p:cNvPr id="33" name="Rectangle 44"/>
          <p:cNvSpPr>
            <a:spLocks noChangeArrowheads="1"/>
          </p:cNvSpPr>
          <p:nvPr/>
        </p:nvSpPr>
        <p:spPr bwMode="auto">
          <a:xfrm>
            <a:off x="1609725" y="4552950"/>
            <a:ext cx="4281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200" dirty="0" smtClean="0">
                <a:latin typeface="Calibri" pitchFamily="34" charset="0"/>
              </a:rPr>
              <a:t>Tloušťka izolace střechy a zdí</a:t>
            </a:r>
            <a:r>
              <a:rPr lang="de-DE" sz="1200" dirty="0" smtClean="0">
                <a:latin typeface="Calibri" pitchFamily="34" charset="0"/>
              </a:rPr>
              <a:t>, </a:t>
            </a:r>
            <a:r>
              <a:rPr lang="cs-CZ" sz="1200" dirty="0" smtClean="0">
                <a:latin typeface="Calibri" pitchFamily="34" charset="0"/>
              </a:rPr>
              <a:t>tepelná vodivost</a:t>
            </a:r>
            <a:r>
              <a:rPr lang="de-DE" sz="1200" dirty="0" smtClean="0">
                <a:latin typeface="Calibri" pitchFamily="34" charset="0"/>
              </a:rPr>
              <a:t>: </a:t>
            </a:r>
            <a:r>
              <a:rPr lang="en-GB" sz="1200" dirty="0">
                <a:solidFill>
                  <a:srgbClr val="000000"/>
                </a:solidFill>
                <a:latin typeface="Calibri" pitchFamily="34" charset="0"/>
              </a:rPr>
              <a:t>λ = </a:t>
            </a:r>
            <a:r>
              <a:rPr lang="en-GB" sz="1200" dirty="0" smtClean="0">
                <a:solidFill>
                  <a:srgbClr val="000000"/>
                </a:solidFill>
                <a:latin typeface="Calibri" pitchFamily="34" charset="0"/>
              </a:rPr>
              <a:t>0,040 W/</a:t>
            </a:r>
            <a:r>
              <a:rPr lang="en-GB" sz="1200" dirty="0" err="1" smtClean="0">
                <a:solidFill>
                  <a:srgbClr val="000000"/>
                </a:solidFill>
                <a:latin typeface="Calibri" pitchFamily="34" charset="0"/>
              </a:rPr>
              <a:t>mK</a:t>
            </a:r>
            <a:endParaRPr lang="de-DE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5" name="Rectangle 46"/>
          <p:cNvSpPr>
            <a:spLocks noChangeArrowheads="1"/>
          </p:cNvSpPr>
          <p:nvPr/>
        </p:nvSpPr>
        <p:spPr bwMode="auto">
          <a:xfrm>
            <a:off x="1657350" y="5781675"/>
            <a:ext cx="46254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200" dirty="0" smtClean="0">
                <a:latin typeface="Calibri" pitchFamily="34" charset="0"/>
              </a:rPr>
              <a:t>Tloušťka izolace  podlahové plochy</a:t>
            </a:r>
            <a:r>
              <a:rPr lang="de-DE" sz="1200" dirty="0" smtClean="0">
                <a:latin typeface="Calibri" pitchFamily="34" charset="0"/>
              </a:rPr>
              <a:t>,  </a:t>
            </a:r>
            <a:r>
              <a:rPr lang="cs-CZ" sz="1200" dirty="0" smtClean="0">
                <a:latin typeface="Calibri" pitchFamily="34" charset="0"/>
              </a:rPr>
              <a:t>tepelná vodivost:</a:t>
            </a:r>
            <a:r>
              <a:rPr lang="de-DE" sz="1200" dirty="0" smtClean="0">
                <a:latin typeface="Calibri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Calibri" pitchFamily="34" charset="0"/>
              </a:rPr>
              <a:t>λ = </a:t>
            </a:r>
            <a:r>
              <a:rPr lang="en-GB" sz="1200" dirty="0" smtClean="0">
                <a:solidFill>
                  <a:srgbClr val="000000"/>
                </a:solidFill>
                <a:latin typeface="Calibri" pitchFamily="34" charset="0"/>
              </a:rPr>
              <a:t>0,040 W/</a:t>
            </a:r>
            <a:r>
              <a:rPr lang="en-GB" sz="1200" dirty="0" err="1" smtClean="0">
                <a:solidFill>
                  <a:srgbClr val="000000"/>
                </a:solidFill>
                <a:latin typeface="Calibri" pitchFamily="34" charset="0"/>
              </a:rPr>
              <a:t>mK</a:t>
            </a:r>
            <a:endParaRPr lang="de-DE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332785" y="2908300"/>
            <a:ext cx="7018338" cy="130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Jak rozhodnout, které postupy uplatnit v rozhodovacím procesu?</a:t>
            </a:r>
            <a:endParaRPr lang="en-US" sz="2000" dirty="0"/>
          </a:p>
          <a:p>
            <a:pPr algn="ctr"/>
            <a:endParaRPr lang="cs-CZ" sz="2000" dirty="0" smtClean="0"/>
          </a:p>
          <a:p>
            <a:pPr algn="ctr"/>
            <a:r>
              <a:rPr lang="cs-CZ" sz="2000" dirty="0" smtClean="0"/>
              <a:t>V této prezentaci Vám poskytneme informace o nástroji, který Vám pomůže s rychlou analýzou situace v plánovacím procesu nebo před rekonstrukčním záměrem:</a:t>
            </a:r>
          </a:p>
          <a:p>
            <a:pPr algn="ctr"/>
            <a:endParaRPr lang="cs-CZ" sz="2000" dirty="0" smtClean="0"/>
          </a:p>
          <a:p>
            <a:pPr algn="ctr"/>
            <a:r>
              <a:rPr lang="en-US" sz="2000" b="1" dirty="0" smtClean="0"/>
              <a:t> </a:t>
            </a:r>
            <a:r>
              <a:rPr lang="cs-CZ" sz="2000" b="1" dirty="0" smtClean="0"/>
              <a:t>Diagram </a:t>
            </a:r>
            <a:r>
              <a:rPr lang="en-US" sz="2000" b="1" dirty="0" smtClean="0"/>
              <a:t>INTENSE</a:t>
            </a:r>
            <a:r>
              <a:rPr lang="en-US" sz="2000" dirty="0"/>
              <a:t/>
            </a:r>
            <a:br>
              <a:rPr lang="en-US" sz="2000" dirty="0"/>
            </a:br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20483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F57E3BD-BD56-4E5D-869B-3C58B92073CC}" type="slidenum">
              <a:rPr lang="en-GB" sz="1100">
                <a:solidFill>
                  <a:srgbClr val="46468C"/>
                </a:solidFill>
              </a:rPr>
              <a:pPr algn="r"/>
              <a:t>2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6" name="Rechteck 9"/>
          <p:cNvSpPr>
            <a:spLocks noChangeArrowheads="1"/>
          </p:cNvSpPr>
          <p:nvPr/>
        </p:nvSpPr>
        <p:spPr bwMode="auto">
          <a:xfrm>
            <a:off x="2571001" y="60023"/>
            <a:ext cx="3420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 „</a:t>
            </a:r>
            <a:r>
              <a:rPr lang="de-DE" b="1" dirty="0" smtClean="0"/>
              <a:t>BEST PRACTICE</a:t>
            </a:r>
            <a:r>
              <a:rPr lang="cs-CZ" b="1" dirty="0" smtClean="0"/>
              <a:t>“</a:t>
            </a:r>
          </a:p>
          <a:p>
            <a:pPr algn="ctr"/>
            <a:r>
              <a:rPr lang="cs-CZ" b="1" dirty="0" smtClean="0"/>
              <a:t>(NEJLEPŠÍ POSTUPY) </a:t>
            </a: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409700" y="1293813"/>
            <a:ext cx="291778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dirty="0" smtClean="0"/>
              <a:t>Obecné pravidlo</a:t>
            </a:r>
            <a:r>
              <a:rPr lang="en-US" sz="2000" dirty="0" smtClean="0"/>
              <a:t>:</a:t>
            </a:r>
            <a:endParaRPr lang="en-US" sz="2000" b="1" dirty="0">
              <a:solidFill>
                <a:schemeClr val="bg2"/>
              </a:solidFill>
            </a:endParaRPr>
          </a:p>
          <a:p>
            <a:r>
              <a:rPr lang="cs-CZ" sz="2000" dirty="0" smtClean="0"/>
              <a:t>Průměrné tepelné ztráty</a:t>
            </a:r>
          </a:p>
          <a:p>
            <a:r>
              <a:rPr lang="cs-CZ" sz="2000" dirty="0" smtClean="0"/>
              <a:t>obálkou budovy</a:t>
            </a:r>
            <a:r>
              <a:rPr lang="en-US" sz="2000" dirty="0" smtClean="0"/>
              <a:t> </a:t>
            </a:r>
            <a:r>
              <a:rPr lang="cs-CZ" sz="2000" dirty="0" smtClean="0"/>
              <a:t>a</a:t>
            </a:r>
          </a:p>
          <a:p>
            <a:r>
              <a:rPr lang="cs-CZ" sz="2000" dirty="0" smtClean="0"/>
              <a:t>technickým zařízením</a:t>
            </a:r>
            <a:r>
              <a:rPr lang="cs-CZ" sz="2000" dirty="0"/>
              <a:t>:</a:t>
            </a:r>
            <a:endParaRPr lang="en-US" sz="2000" dirty="0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1509713" y="3076575"/>
          <a:ext cx="7315200" cy="1944688"/>
        </p:xfrm>
        <a:graphic>
          <a:graphicData uri="http://schemas.openxmlformats.org/presentationml/2006/ole">
            <p:oleObj spid="_x0000_s67586" name="Document" r:id="rId3" imgW="6076388" imgH="1622516" progId="Word.Document.8">
              <p:embed/>
            </p:oleObj>
          </a:graphicData>
        </a:graphic>
      </p:graphicFrame>
      <p:sp>
        <p:nvSpPr>
          <p:cNvPr id="5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1A6F24F-DC5B-42A0-B0D6-9DDD637754D9}" type="slidenum">
              <a:rPr lang="en-GB" sz="1100">
                <a:solidFill>
                  <a:srgbClr val="46468C"/>
                </a:solidFill>
              </a:rPr>
              <a:pPr algn="r"/>
              <a:t>20</a:t>
            </a:fld>
            <a:endParaRPr lang="en-GB" sz="1100">
              <a:solidFill>
                <a:srgbClr val="46468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21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II</a:t>
            </a:r>
            <a:r>
              <a:rPr lang="de-DE" sz="2000" dirty="0" smtClean="0"/>
              <a:t>I:</a:t>
            </a:r>
            <a:r>
              <a:rPr lang="cs-CZ" sz="2000" dirty="0" smtClean="0"/>
              <a:t> podle hodnot</a:t>
            </a:r>
            <a:r>
              <a:rPr lang="en-US" sz="2000" dirty="0" smtClean="0"/>
              <a:t> (cm</a:t>
            </a:r>
            <a:r>
              <a:rPr lang="cs-CZ" sz="2000" dirty="0" smtClean="0"/>
              <a:t>,...</a:t>
            </a:r>
            <a:r>
              <a:rPr lang="en-US" sz="2000" dirty="0" smtClean="0"/>
              <a:t>)</a:t>
            </a:r>
            <a:endParaRPr lang="de-DE" sz="2000" dirty="0" smtClean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499" y="3885747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33511" y="29908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/>
              <a:t>Součinitel tepelné prostupnosti oken</a:t>
            </a:r>
          </a:p>
          <a:p>
            <a:pPr algn="ctr"/>
            <a:r>
              <a:rPr lang="cs-CZ" sz="1050" dirty="0" smtClean="0"/>
              <a:t>U-</a:t>
            </a:r>
            <a:r>
              <a:rPr lang="cs-CZ" sz="1050" dirty="0" err="1" smtClean="0"/>
              <a:t>value</a:t>
            </a:r>
            <a:endParaRPr lang="de-DE" dirty="0">
              <a:latin typeface="Times New Roman" pitchFamily="18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0" y="3394075"/>
            <a:ext cx="9448800" cy="920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590550" y="3505200"/>
            <a:ext cx="7562850" cy="27622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  <p:graphicFrame>
        <p:nvGraphicFramePr>
          <p:cNvPr id="30" name="Object 33"/>
          <p:cNvGraphicFramePr>
            <a:graphicFrameLocks noChangeAspect="1"/>
          </p:cNvGraphicFramePr>
          <p:nvPr/>
        </p:nvGraphicFramePr>
        <p:xfrm>
          <a:off x="1587500" y="3657600"/>
          <a:ext cx="6016625" cy="977900"/>
        </p:xfrm>
        <a:graphic>
          <a:graphicData uri="http://schemas.openxmlformats.org/presentationml/2006/ole">
            <p:oleObj spid="_x0000_s68610" name="Document" r:id="rId3" imgW="6067030" imgH="988918" progId="Word.Document.8">
              <p:embed/>
            </p:oleObj>
          </a:graphicData>
        </a:graphic>
      </p:graphicFrame>
      <p:sp>
        <p:nvSpPr>
          <p:cNvPr id="35" name="TextovéPole 34"/>
          <p:cNvSpPr txBox="1"/>
          <p:nvPr/>
        </p:nvSpPr>
        <p:spPr>
          <a:xfrm>
            <a:off x="1549400" y="4457700"/>
            <a:ext cx="6096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1" indent="-177800" algn="just">
              <a:buClr>
                <a:srgbClr val="000000"/>
              </a:buClr>
              <a:buFont typeface="Symbol"/>
              <a:buChar char="·"/>
            </a:pPr>
            <a:r>
              <a:rPr lang="pl-PL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Stará okna s jednosklem mají U</a:t>
            </a:r>
            <a:r>
              <a:rPr lang="pl-PL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pl-PL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 zhuba 5,6 W/m²K</a:t>
            </a:r>
          </a:p>
          <a:p>
            <a:pPr marL="177800" indent="-177800">
              <a:buClr>
                <a:srgbClr val="000000"/>
              </a:buClr>
              <a:buFont typeface="Symbol"/>
              <a:buChar char="·"/>
            </a:pP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Okna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dvojskly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mají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 do 3,0 W/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m²K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pozor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při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rekonstrukcích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starých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špaletových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oken</a:t>
            </a:r>
            <a:endParaRPr lang="en-GB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77800" indent="-177800">
              <a:buClr>
                <a:srgbClr val="000000"/>
              </a:buClr>
              <a:buFont typeface="Symbol"/>
              <a:buChar char="·"/>
            </a:pP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Okna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dvojskly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nízkoemisivní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vrstvou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vnitřní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strana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vnějšího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skla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mají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 do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2,3W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m²K</a:t>
            </a:r>
            <a:endParaRPr lang="en-GB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77800" indent="-177800">
              <a:buClr>
                <a:srgbClr val="000000"/>
              </a:buClr>
              <a:buFont typeface="Symbol"/>
              <a:buChar char="·"/>
            </a:pP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Okna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dvojskly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klasickou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plynovou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výplní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mají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zhruba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do 1,6 W/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m²K</a:t>
            </a:r>
            <a:endParaRPr lang="en-GB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77800" indent="-177800">
              <a:buClr>
                <a:srgbClr val="000000"/>
              </a:buClr>
              <a:buFont typeface="Symbol"/>
              <a:buChar char="·"/>
            </a:pP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Okn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dvojskly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výplní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inertním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plynem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mají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zhruba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do 1,1 W/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m²K</a:t>
            </a:r>
            <a:endParaRPr lang="en-GB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77800" indent="-177800">
              <a:buClr>
                <a:srgbClr val="000000"/>
              </a:buClr>
              <a:buFont typeface="Symbol"/>
              <a:buChar char="·"/>
            </a:pP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Moderní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okna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s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trojskly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  <a:cs typeface="Arial" pitchFamily="34" charset="0"/>
              </a:rPr>
              <a:t>dosahují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sz="1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–values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menších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než</a:t>
            </a:r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0,8 W/ </a:t>
            </a:r>
            <a:r>
              <a:rPr lang="en-GB" sz="1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m²K</a:t>
            </a:r>
            <a:endParaRPr lang="en-GB" sz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22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</a:t>
            </a:r>
            <a:r>
              <a:rPr lang="cs-CZ" sz="2000" dirty="0" smtClean="0"/>
              <a:t>V</a:t>
            </a:r>
            <a:r>
              <a:rPr lang="de-DE" sz="2000" dirty="0" smtClean="0"/>
              <a:t>:</a:t>
            </a:r>
            <a:r>
              <a:rPr lang="cs-CZ" sz="2000" dirty="0" smtClean="0"/>
              <a:t> body za územní plánování</a:t>
            </a:r>
            <a:endParaRPr lang="de-DE" sz="2000" dirty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Územní plánování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895600" y="2381250"/>
            <a:ext cx="6115050" cy="19145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2908300" y="2895600"/>
          <a:ext cx="5905500" cy="1485900"/>
        </p:xfrm>
        <a:graphic>
          <a:graphicData uri="http://schemas.openxmlformats.org/presentationml/2006/ole">
            <p:oleObj spid="_x0000_s69634" name="Document" r:id="rId3" imgW="6067030" imgH="1527117" progId="Word.Document.8">
              <p:embed/>
            </p:oleObj>
          </a:graphicData>
        </a:graphic>
      </p:graphicFrame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-71250" y="3336925"/>
            <a:ext cx="9277350" cy="83169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3112626" y="5043078"/>
            <a:ext cx="1079500" cy="785812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Kompaktnost </a:t>
            </a:r>
          </a:p>
          <a:p>
            <a:pPr algn="ctr" eaLnBrk="0" hangingPunct="0"/>
            <a:r>
              <a:rPr lang="cs-CZ" sz="1200" dirty="0" smtClean="0"/>
              <a:t>sídelní</a:t>
            </a:r>
          </a:p>
          <a:p>
            <a:pPr algn="ctr" eaLnBrk="0" hangingPunct="0"/>
            <a:r>
              <a:rPr lang="cs-CZ" sz="1200" dirty="0" smtClean="0"/>
              <a:t>jednotky</a:t>
            </a:r>
            <a:r>
              <a:rPr lang="en-GB" sz="1200" dirty="0" smtClean="0"/>
              <a:t>/</a:t>
            </a:r>
            <a:endParaRPr lang="en-GB" sz="1200" dirty="0"/>
          </a:p>
          <a:p>
            <a:pPr algn="ctr" eaLnBrk="0" hangingPunct="0"/>
            <a:r>
              <a:rPr lang="cs-CZ" sz="1100" dirty="0" smtClean="0"/>
              <a:t>Smíšené využití</a:t>
            </a:r>
            <a:endParaRPr lang="en-GB" sz="1100" dirty="0">
              <a:latin typeface="Arial Narrow" pitchFamily="34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295775" y="4564063"/>
            <a:ext cx="1079500" cy="7191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Dosažitelná</a:t>
            </a:r>
          </a:p>
          <a:p>
            <a:pPr algn="ctr" eaLnBrk="0" hangingPunct="0"/>
            <a:r>
              <a:rPr lang="cs-CZ" sz="1200" dirty="0" smtClean="0">
                <a:latin typeface="Arial" pitchFamily="34" charset="0"/>
                <a:cs typeface="Arial" pitchFamily="34" charset="0"/>
              </a:rPr>
              <a:t>hromadná</a:t>
            </a:r>
          </a:p>
          <a:p>
            <a:pPr algn="ctr" eaLnBrk="0" hangingPunct="0"/>
            <a:r>
              <a:rPr lang="cs-CZ" sz="1200" dirty="0" smtClean="0">
                <a:latin typeface="Arial" pitchFamily="34" charset="0"/>
                <a:cs typeface="Arial" pitchFamily="34" charset="0"/>
              </a:rPr>
              <a:t>doprava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5486400" y="4668838"/>
            <a:ext cx="1081088" cy="614362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Sociální</a:t>
            </a:r>
            <a:br>
              <a:rPr lang="cs-CZ" sz="1200" dirty="0" smtClean="0"/>
            </a:br>
            <a:r>
              <a:rPr lang="cs-CZ" sz="1200" dirty="0" smtClean="0"/>
              <a:t>vyváženost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4295775" y="5400675"/>
            <a:ext cx="1079500" cy="719138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Maximalizace</a:t>
            </a:r>
            <a:br>
              <a:rPr lang="cs-CZ" sz="1200" dirty="0" smtClean="0"/>
            </a:br>
            <a:r>
              <a:rPr lang="cs-CZ" sz="1200" dirty="0" smtClean="0"/>
              <a:t>pasivních</a:t>
            </a:r>
            <a:br>
              <a:rPr lang="cs-CZ" sz="1200" dirty="0" smtClean="0"/>
            </a:br>
            <a:r>
              <a:rPr lang="cs-CZ" sz="1200" dirty="0" smtClean="0"/>
              <a:t>solárních</a:t>
            </a:r>
            <a:br>
              <a:rPr lang="cs-CZ" sz="1200" dirty="0" smtClean="0"/>
            </a:br>
            <a:r>
              <a:rPr lang="cs-CZ" sz="1200" dirty="0" smtClean="0"/>
              <a:t>zisků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5486400" y="5400675"/>
            <a:ext cx="1081088" cy="719138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Maximalizace</a:t>
            </a:r>
            <a:br>
              <a:rPr lang="cs-CZ" sz="1200" dirty="0" smtClean="0"/>
            </a:br>
            <a:r>
              <a:rPr lang="cs-CZ" sz="1200" dirty="0" smtClean="0"/>
              <a:t>aktivních</a:t>
            </a:r>
            <a:br>
              <a:rPr lang="cs-CZ" sz="1200" dirty="0" smtClean="0"/>
            </a:br>
            <a:r>
              <a:rPr lang="cs-CZ" sz="1200" dirty="0" smtClean="0"/>
              <a:t>solárních</a:t>
            </a:r>
            <a:br>
              <a:rPr lang="cs-CZ" sz="1200" dirty="0" smtClean="0"/>
            </a:br>
            <a:r>
              <a:rPr lang="cs-CZ" sz="1200" dirty="0" smtClean="0"/>
              <a:t>zisků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7843838" y="5391150"/>
            <a:ext cx="1079500" cy="719138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100" dirty="0" smtClean="0"/>
              <a:t>Efektivní</a:t>
            </a:r>
            <a:br>
              <a:rPr lang="cs-CZ" sz="1100" dirty="0" smtClean="0"/>
            </a:br>
            <a:r>
              <a:rPr lang="cs-CZ" sz="1100" dirty="0" err="1" smtClean="0"/>
              <a:t>energ</a:t>
            </a:r>
            <a:r>
              <a:rPr lang="cs-CZ" sz="1100" dirty="0" smtClean="0"/>
              <a:t>. zdroje</a:t>
            </a:r>
            <a:endParaRPr lang="de-DE" sz="1100" dirty="0"/>
          </a:p>
          <a:p>
            <a:pPr algn="ctr" eaLnBrk="0" hangingPunct="0"/>
            <a:r>
              <a:rPr lang="de-DE" sz="1100" dirty="0"/>
              <a:t>- </a:t>
            </a:r>
            <a:r>
              <a:rPr lang="cs-CZ" sz="1100" dirty="0" smtClean="0"/>
              <a:t>Využití </a:t>
            </a:r>
            <a:r>
              <a:rPr lang="cs-CZ" sz="1100" dirty="0" err="1" smtClean="0"/>
              <a:t>OZE</a:t>
            </a:r>
            <a:endParaRPr lang="de-DE" sz="1100" dirty="0">
              <a:latin typeface="Arial Narrow" pitchFamily="34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7834313" y="4678363"/>
            <a:ext cx="1079500" cy="6048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err="1" smtClean="0"/>
              <a:t>Znovuvyužití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půdy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6665913" y="5400675"/>
            <a:ext cx="1081087" cy="547688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Hospodaření</a:t>
            </a:r>
            <a:br>
              <a:rPr lang="cs-CZ" sz="1200" dirty="0" smtClean="0"/>
            </a:br>
            <a:r>
              <a:rPr lang="cs-CZ" sz="1200" dirty="0" smtClean="0"/>
              <a:t>s půdou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6665913" y="4564063"/>
            <a:ext cx="1081087" cy="7191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Hospodaření</a:t>
            </a:r>
            <a:br>
              <a:rPr lang="cs-CZ" sz="1200" dirty="0" smtClean="0"/>
            </a:br>
            <a:r>
              <a:rPr lang="cs-CZ" sz="1200" dirty="0" smtClean="0"/>
              <a:t>s odpady</a:t>
            </a:r>
            <a:br>
              <a:rPr lang="cs-CZ" sz="1200" dirty="0" smtClean="0"/>
            </a:br>
            <a:r>
              <a:rPr lang="cs-CZ" sz="1200" dirty="0" smtClean="0"/>
              <a:t>a s dešťovou</a:t>
            </a:r>
            <a:br>
              <a:rPr lang="cs-CZ" sz="1200" dirty="0" smtClean="0"/>
            </a:br>
            <a:r>
              <a:rPr lang="cs-CZ" sz="1200" dirty="0" smtClean="0"/>
              <a:t>vodou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4321175" y="2468563"/>
            <a:ext cx="3359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600" dirty="0" smtClean="0"/>
              <a:t>Kredity</a:t>
            </a:r>
            <a:endParaRPr lang="de-DE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23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</a:t>
            </a:r>
            <a:r>
              <a:rPr lang="cs-CZ" sz="2000" dirty="0" smtClean="0"/>
              <a:t>V</a:t>
            </a:r>
            <a:r>
              <a:rPr lang="de-DE" sz="2000" dirty="0" smtClean="0"/>
              <a:t>:</a:t>
            </a:r>
            <a:r>
              <a:rPr lang="cs-CZ" sz="2000" dirty="0" smtClean="0"/>
              <a:t> body za projekční principy</a:t>
            </a:r>
            <a:endParaRPr lang="de-DE" sz="2000" dirty="0" smtClean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/>
              <a:t>Principy</a:t>
            </a:r>
            <a:r>
              <a:rPr lang="de-DE" sz="1200" dirty="0" smtClean="0"/>
              <a:t> </a:t>
            </a:r>
            <a:r>
              <a:rPr lang="de-DE" sz="1200" dirty="0" err="1" smtClean="0"/>
              <a:t>projektování</a:t>
            </a:r>
            <a:r>
              <a:rPr lang="de-DE" sz="1200" dirty="0" smtClean="0"/>
              <a:t> </a:t>
            </a:r>
            <a:r>
              <a:rPr lang="de-DE" sz="1200" dirty="0" err="1" smtClean="0"/>
              <a:t>budovy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3" name="Rectangle 26"/>
          <p:cNvSpPr>
            <a:spLocks noChangeArrowheads="1"/>
          </p:cNvSpPr>
          <p:nvPr/>
        </p:nvSpPr>
        <p:spPr bwMode="auto">
          <a:xfrm>
            <a:off x="2952750" y="3457575"/>
            <a:ext cx="6067425" cy="1597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5" name="Rectangle 29"/>
          <p:cNvSpPr>
            <a:spLocks noChangeArrowheads="1"/>
          </p:cNvSpPr>
          <p:nvPr/>
        </p:nvSpPr>
        <p:spPr bwMode="auto">
          <a:xfrm>
            <a:off x="3165475" y="3504534"/>
            <a:ext cx="3359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600" dirty="0" smtClean="0"/>
              <a:t>Kredity</a:t>
            </a:r>
            <a:endParaRPr lang="de-DE" sz="1600" dirty="0"/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0" y="5387975"/>
            <a:ext cx="1162050" cy="793750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Kompaktnost</a:t>
            </a:r>
            <a:br>
              <a:rPr lang="cs-CZ" sz="1200" dirty="0" smtClean="0"/>
            </a:br>
            <a:r>
              <a:rPr lang="cs-CZ" sz="1200" dirty="0" smtClean="0"/>
              <a:t>budovy</a:t>
            </a:r>
            <a:endParaRPr lang="de-DE" sz="1200" dirty="0"/>
          </a:p>
          <a:p>
            <a:pPr algn="ctr" eaLnBrk="0" hangingPunct="0"/>
            <a:r>
              <a:rPr lang="de-DE" sz="1200" dirty="0"/>
              <a:t>- </a:t>
            </a:r>
            <a:r>
              <a:rPr lang="cs-CZ" sz="1200" dirty="0" smtClean="0"/>
              <a:t>poměr</a:t>
            </a:r>
            <a:r>
              <a:rPr lang="de-DE" sz="1200" dirty="0" smtClean="0"/>
              <a:t> </a:t>
            </a:r>
            <a:r>
              <a:rPr lang="de-DE" sz="1200" dirty="0"/>
              <a:t>A/V</a:t>
            </a:r>
            <a:endParaRPr lang="de-DE" sz="2000" dirty="0">
              <a:latin typeface="Arial Narrow" pitchFamily="34" charset="0"/>
            </a:endParaRPr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1262063" y="5178425"/>
            <a:ext cx="1274762" cy="742950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Maximalizace</a:t>
            </a:r>
            <a:br>
              <a:rPr lang="cs-CZ" sz="1200" dirty="0" smtClean="0"/>
            </a:br>
            <a:r>
              <a:rPr lang="cs-CZ" sz="1200" dirty="0" smtClean="0"/>
              <a:t>pasivních</a:t>
            </a:r>
            <a:br>
              <a:rPr lang="cs-CZ" sz="1200" dirty="0" smtClean="0"/>
            </a:br>
            <a:r>
              <a:rPr lang="cs-CZ" sz="1200" dirty="0" smtClean="0"/>
              <a:t>solárních</a:t>
            </a:r>
            <a:br>
              <a:rPr lang="cs-CZ" sz="1200" dirty="0" smtClean="0"/>
            </a:br>
            <a:r>
              <a:rPr lang="cs-CZ" sz="1200" dirty="0" smtClean="0"/>
              <a:t>zisků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2636838" y="5310188"/>
            <a:ext cx="1347787" cy="938212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Maximalizace</a:t>
            </a:r>
            <a:br>
              <a:rPr lang="cs-CZ" sz="1200" dirty="0" smtClean="0"/>
            </a:br>
            <a:r>
              <a:rPr lang="cs-CZ" sz="1200" dirty="0" smtClean="0"/>
              <a:t>aktivních</a:t>
            </a:r>
            <a:br>
              <a:rPr lang="cs-CZ" sz="1200" dirty="0" smtClean="0"/>
            </a:br>
            <a:r>
              <a:rPr lang="cs-CZ" sz="1200" dirty="0" smtClean="0"/>
              <a:t>solárních</a:t>
            </a:r>
            <a:br>
              <a:rPr lang="cs-CZ" sz="1200" dirty="0" smtClean="0"/>
            </a:br>
            <a:r>
              <a:rPr lang="cs-CZ" sz="1200" dirty="0" smtClean="0"/>
              <a:t>zisků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7780338" y="4978400"/>
            <a:ext cx="1117600" cy="609600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Stínění</a:t>
            </a:r>
            <a:endParaRPr lang="de-DE" sz="1200" dirty="0"/>
          </a:p>
        </p:txBody>
      </p: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5953125" y="5062538"/>
            <a:ext cx="1347788" cy="438150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Zónování</a:t>
            </a:r>
            <a:br>
              <a:rPr lang="cs-CZ" sz="1200" dirty="0" smtClean="0"/>
            </a:br>
            <a:r>
              <a:rPr lang="cs-CZ" sz="1200" dirty="0" smtClean="0"/>
              <a:t>„Tepelná“ orientace</a:t>
            </a:r>
            <a:endParaRPr lang="de-DE" sz="1200" dirty="0"/>
          </a:p>
        </p:txBody>
      </p:sp>
      <p:sp>
        <p:nvSpPr>
          <p:cNvPr id="67" name="Rectangle 9"/>
          <p:cNvSpPr>
            <a:spLocks noChangeArrowheads="1"/>
          </p:cNvSpPr>
          <p:nvPr/>
        </p:nvSpPr>
        <p:spPr bwMode="auto">
          <a:xfrm>
            <a:off x="6896100" y="5703888"/>
            <a:ext cx="1274763" cy="581025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„Světelná“</a:t>
            </a:r>
          </a:p>
          <a:p>
            <a:pPr algn="ctr" eaLnBrk="0" hangingPunct="0"/>
            <a:r>
              <a:rPr lang="cs-CZ" sz="1200" dirty="0" smtClean="0"/>
              <a:t>orientace</a:t>
            </a:r>
            <a:endParaRPr lang="de-DE" sz="1200" dirty="0"/>
          </a:p>
        </p:txBody>
      </p:sp>
      <p:sp>
        <p:nvSpPr>
          <p:cNvPr id="68" name="Rectangle 10"/>
          <p:cNvSpPr>
            <a:spLocks noChangeArrowheads="1"/>
          </p:cNvSpPr>
          <p:nvPr/>
        </p:nvSpPr>
        <p:spPr bwMode="auto">
          <a:xfrm>
            <a:off x="4116388" y="5254625"/>
            <a:ext cx="1274762" cy="863600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Flexibilní</a:t>
            </a:r>
            <a:br>
              <a:rPr lang="cs-CZ" sz="1200" dirty="0" smtClean="0"/>
            </a:br>
            <a:r>
              <a:rPr lang="cs-CZ" sz="1200" dirty="0" smtClean="0"/>
              <a:t>víceúčelové</a:t>
            </a:r>
            <a:br>
              <a:rPr lang="cs-CZ" sz="1200" dirty="0" smtClean="0"/>
            </a:br>
            <a:r>
              <a:rPr lang="cs-CZ" sz="1200" dirty="0" smtClean="0"/>
              <a:t>plánování</a:t>
            </a:r>
            <a:endParaRPr lang="de-DE" sz="2000" dirty="0">
              <a:latin typeface="Arial Narrow" pitchFamily="34" charset="0"/>
            </a:endParaRPr>
          </a:p>
        </p:txBody>
      </p:sp>
      <p:sp>
        <p:nvSpPr>
          <p:cNvPr id="69" name="Rectangle 11"/>
          <p:cNvSpPr>
            <a:spLocks noChangeArrowheads="1"/>
          </p:cNvSpPr>
          <p:nvPr/>
        </p:nvSpPr>
        <p:spPr bwMode="auto">
          <a:xfrm>
            <a:off x="5487988" y="5616575"/>
            <a:ext cx="1274762" cy="581025"/>
          </a:xfrm>
          <a:prstGeom prst="rect">
            <a:avLst/>
          </a:prstGeom>
          <a:solidFill>
            <a:srgbClr val="C0D0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/>
              <a:t>Integrované</a:t>
            </a:r>
            <a:br>
              <a:rPr lang="cs-CZ" sz="1200" dirty="0" smtClean="0"/>
            </a:br>
            <a:r>
              <a:rPr lang="cs-CZ" sz="1200" dirty="0" smtClean="0"/>
              <a:t>plánování</a:t>
            </a:r>
            <a:endParaRPr lang="de-DE" sz="2000" dirty="0">
              <a:latin typeface="Arial Narrow" pitchFamily="34" charset="0"/>
            </a:endParaRPr>
          </a:p>
        </p:txBody>
      </p:sp>
      <p:sp>
        <p:nvSpPr>
          <p:cNvPr id="70" name="Rectangle 27"/>
          <p:cNvSpPr>
            <a:spLocks noChangeArrowheads="1"/>
          </p:cNvSpPr>
          <p:nvPr/>
        </p:nvSpPr>
        <p:spPr bwMode="auto">
          <a:xfrm>
            <a:off x="-1" y="4655127"/>
            <a:ext cx="9144001" cy="80386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74" name="Object 28"/>
          <p:cNvGraphicFramePr>
            <a:graphicFrameLocks noChangeAspect="1"/>
          </p:cNvGraphicFramePr>
          <p:nvPr/>
        </p:nvGraphicFramePr>
        <p:xfrm>
          <a:off x="2959100" y="3898900"/>
          <a:ext cx="5905500" cy="1485900"/>
        </p:xfrm>
        <a:graphic>
          <a:graphicData uri="http://schemas.openxmlformats.org/presentationml/2006/ole">
            <p:oleObj spid="_x0000_s70660" name="Document" r:id="rId3" imgW="6067030" imgH="152711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24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9195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</a:t>
            </a:r>
            <a:r>
              <a:rPr lang="cs-CZ" sz="2000" dirty="0" smtClean="0"/>
              <a:t>V</a:t>
            </a:r>
            <a:r>
              <a:rPr lang="de-DE" sz="2000" dirty="0" smtClean="0"/>
              <a:t>:</a:t>
            </a:r>
            <a:r>
              <a:rPr lang="cs-CZ" sz="2000" dirty="0" smtClean="0"/>
              <a:t> body za zlepšení klimaty interiéru</a:t>
            </a:r>
            <a:endParaRPr lang="de-DE" sz="2000" dirty="0" smtClean="0">
              <a:solidFill>
                <a:schemeClr val="bg2"/>
              </a:solidFill>
            </a:endParaRPr>
          </a:p>
          <a:p>
            <a:pPr algn="ctr"/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Vytápění a chlazení</a:t>
            </a:r>
            <a:endParaRPr lang="de-DE" sz="1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Klima interiéru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895600" y="2381250"/>
            <a:ext cx="6115050" cy="19145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3746500" y="4564063"/>
            <a:ext cx="1079500" cy="7191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Přírodní materiály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pro vnitřní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omítky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4914900" y="4468813"/>
            <a:ext cx="1079500" cy="81438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Přírodní materiály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pro konečné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úpravy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6105525" y="4564063"/>
            <a:ext cx="1081088" cy="7191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Použití plně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deklarovaných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materiálů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7294563" y="4383088"/>
            <a:ext cx="1081087" cy="823912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Využití tradičních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receptur a metod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konečných úprav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-1" y="5510127"/>
            <a:ext cx="9144001" cy="80386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3746500" y="5400675"/>
            <a:ext cx="1079500" cy="862013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Povrchy s dobrými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hygroskopickými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vlastnostmi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6124574" y="5391150"/>
            <a:ext cx="1095623" cy="804863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Ochrana dřeva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konstrukcí,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nikoli chemií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4914900" y="5381625"/>
            <a:ext cx="1081088" cy="719138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Bez použití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PVC a </a:t>
            </a:r>
            <a:r>
              <a:rPr lang="cs-CZ" sz="1200" dirty="0" err="1" smtClean="0">
                <a:latin typeface="Arial Narrow" pitchFamily="34" charset="0"/>
              </a:rPr>
              <a:t>formalde</a:t>
            </a:r>
            <a:r>
              <a:rPr lang="cs-CZ" sz="1200" dirty="0" smtClean="0">
                <a:latin typeface="Arial Narrow" pitchFamily="34" charset="0"/>
              </a:rPr>
              <a:t>-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err="1" smtClean="0">
                <a:latin typeface="Arial Narrow" pitchFamily="34" charset="0"/>
              </a:rPr>
              <a:t>hydu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7422013" y="5345113"/>
            <a:ext cx="1079500" cy="719137"/>
          </a:xfrm>
          <a:prstGeom prst="rect">
            <a:avLst/>
          </a:prstGeom>
          <a:solidFill>
            <a:srgbClr val="B0E1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cs-CZ" sz="1200" dirty="0" smtClean="0">
                <a:latin typeface="Arial Narrow" pitchFamily="34" charset="0"/>
              </a:rPr>
              <a:t>Použití barev</a:t>
            </a:r>
            <a:br>
              <a:rPr lang="cs-CZ" sz="1200" dirty="0" smtClean="0">
                <a:latin typeface="Arial Narrow" pitchFamily="34" charset="0"/>
              </a:rPr>
            </a:br>
            <a:r>
              <a:rPr lang="cs-CZ" sz="1200" dirty="0" smtClean="0">
                <a:latin typeface="Arial Narrow" pitchFamily="34" charset="0"/>
              </a:rPr>
              <a:t>na přírodní bázi</a:t>
            </a:r>
            <a:endParaRPr lang="de-DE" sz="1200" dirty="0">
              <a:latin typeface="Arial Narrow" pitchFamily="34" charset="0"/>
            </a:endParaRPr>
          </a:p>
        </p:txBody>
      </p:sp>
      <p:sp>
        <p:nvSpPr>
          <p:cNvPr id="41" name="Rectangle 29"/>
          <p:cNvSpPr>
            <a:spLocks noChangeArrowheads="1"/>
          </p:cNvSpPr>
          <p:nvPr/>
        </p:nvSpPr>
        <p:spPr bwMode="auto">
          <a:xfrm>
            <a:off x="2987675" y="2573338"/>
            <a:ext cx="3359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600" dirty="0" smtClean="0"/>
              <a:t>Kredity</a:t>
            </a:r>
            <a:endParaRPr lang="de-DE" sz="1600" dirty="0"/>
          </a:p>
        </p:txBody>
      </p:sp>
      <p:graphicFrame>
        <p:nvGraphicFramePr>
          <p:cNvPr id="3074" name="Object 28"/>
          <p:cNvGraphicFramePr>
            <a:graphicFrameLocks noChangeAspect="1"/>
          </p:cNvGraphicFramePr>
          <p:nvPr/>
        </p:nvGraphicFramePr>
        <p:xfrm>
          <a:off x="2959100" y="3009900"/>
          <a:ext cx="5905500" cy="1485900"/>
        </p:xfrm>
        <a:graphic>
          <a:graphicData uri="http://schemas.openxmlformats.org/presentationml/2006/ole">
            <p:oleObj spid="_x0000_s72707" name="Document" r:id="rId3" imgW="6067030" imgH="152711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-123825" y="95250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28575" y="1314450"/>
            <a:ext cx="9515475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94" name="Rectangle 3"/>
          <p:cNvSpPr>
            <a:spLocks noChangeArrowheads="1"/>
          </p:cNvSpPr>
          <p:nvPr/>
        </p:nvSpPr>
        <p:spPr bwMode="auto">
          <a:xfrm>
            <a:off x="760413" y="909638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DE" sz="2000">
              <a:solidFill>
                <a:schemeClr val="bg2"/>
              </a:solidFill>
            </a:endParaRPr>
          </a:p>
          <a:p>
            <a:pPr algn="ctr"/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309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05FBEC-1D43-44BE-B484-1280D7174344}" type="slidenum">
              <a:rPr lang="en-GB" sz="1100">
                <a:solidFill>
                  <a:srgbClr val="46468C"/>
                </a:solidFill>
              </a:rPr>
              <a:pPr algn="r"/>
              <a:t>25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100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3101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3102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rgbClr val="BFBFBF"/>
          </a:solidFill>
          <a:ln w="9525">
            <a:solidFill>
              <a:srgbClr val="7F7F7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912813" y="757310"/>
            <a:ext cx="75803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Metoda hodnocení </a:t>
            </a:r>
            <a:r>
              <a:rPr lang="de-DE" sz="2000" dirty="0" smtClean="0"/>
              <a:t>I</a:t>
            </a:r>
            <a:r>
              <a:rPr lang="cs-CZ" sz="2000" dirty="0" smtClean="0"/>
              <a:t>V</a:t>
            </a:r>
            <a:r>
              <a:rPr lang="de-DE" sz="2000" dirty="0" smtClean="0"/>
              <a:t>:</a:t>
            </a:r>
            <a:r>
              <a:rPr lang="cs-CZ" sz="2000" dirty="0" smtClean="0"/>
              <a:t> body za provedení vytápění a chlazení</a:t>
            </a:r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34" name="Rechteck 9"/>
          <p:cNvSpPr>
            <a:spLocks noChangeArrowheads="1"/>
          </p:cNvSpPr>
          <p:nvPr/>
        </p:nvSpPr>
        <p:spPr bwMode="auto">
          <a:xfrm>
            <a:off x="3877875" y="222250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</a:t>
            </a:r>
            <a:endParaRPr lang="de-DE" b="1" dirty="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Celkové investiční náklady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Posuzování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životního</a:t>
            </a:r>
            <a:r>
              <a:rPr lang="de-DE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cyklu</a:t>
            </a:r>
            <a:r>
              <a:rPr lang="cs-CZ" sz="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– náklady a výnosy</a:t>
            </a:r>
            <a:endParaRPr lang="de-DE" sz="9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Územní plánování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Ekomateriály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Energetický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standard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ve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vztahu</a:t>
            </a:r>
            <a:r>
              <a:rPr lang="de-DE" sz="1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k </a:t>
            </a:r>
            <a:r>
              <a:rPr lang="de-DE" sz="1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legislativě</a:t>
            </a:r>
            <a:endParaRPr lang="de-DE" sz="16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Principy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projektování</a:t>
            </a:r>
            <a:r>
              <a:rPr lang="de-DE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budovy</a:t>
            </a:r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Kontrola kvality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střechy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zdí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Izolace podlahy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Průvzdušnost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Větrání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Vytápění a chlazení</a:t>
            </a:r>
            <a:endParaRPr lang="de-DE" sz="1200" dirty="0" smtClean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Obnovitelné zdroje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cs-CZ" sz="1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Klima interiéru</a:t>
            </a:r>
            <a:endParaRPr lang="de-DE" sz="1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de-DE" sz="240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>
                <a:alpha val="77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Součinitel tepelné prostupnosti oken</a:t>
            </a:r>
          </a:p>
          <a:p>
            <a:pPr algn="ctr"/>
            <a:r>
              <a:rPr lang="cs-CZ" sz="105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U-</a:t>
            </a:r>
            <a:r>
              <a:rPr lang="cs-CZ" sz="105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value</a:t>
            </a:r>
            <a:endParaRPr lang="de-DE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3750" y="1924050"/>
            <a:ext cx="6248400" cy="43148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0" y="2936875"/>
            <a:ext cx="9144000" cy="100734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0" name="Object 31"/>
          <p:cNvGraphicFramePr>
            <a:graphicFrameLocks noChangeAspect="1"/>
          </p:cNvGraphicFramePr>
          <p:nvPr/>
        </p:nvGraphicFramePr>
        <p:xfrm>
          <a:off x="122238" y="1989138"/>
          <a:ext cx="6011862" cy="1227137"/>
        </p:xfrm>
        <a:graphic>
          <a:graphicData uri="http://schemas.openxmlformats.org/presentationml/2006/ole">
            <p:oleObj spid="_x0000_s73730" name="Document" r:id="rId3" imgW="6067030" imgH="1239837" progId="Word.Document.8">
              <p:embed/>
            </p:oleObj>
          </a:graphicData>
        </a:graphic>
      </p:graphicFrame>
      <p:graphicFrame>
        <p:nvGraphicFramePr>
          <p:cNvPr id="31" name="Object 32"/>
          <p:cNvGraphicFramePr>
            <a:graphicFrameLocks noChangeAspect="1"/>
          </p:cNvGraphicFramePr>
          <p:nvPr/>
        </p:nvGraphicFramePr>
        <p:xfrm>
          <a:off x="160338" y="3271838"/>
          <a:ext cx="5694362" cy="2566987"/>
        </p:xfrm>
        <a:graphic>
          <a:graphicData uri="http://schemas.openxmlformats.org/presentationml/2006/ole">
            <p:oleObj spid="_x0000_s73731" name="Document" r:id="rId4" imgW="6038235" imgH="2735274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9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80955E1-38A7-4EC5-A4E2-DCBFB9261B5D}" type="slidenum">
              <a:rPr lang="en-GB" sz="1100">
                <a:solidFill>
                  <a:srgbClr val="46468C"/>
                </a:solidFill>
              </a:rPr>
              <a:pPr algn="r"/>
              <a:t>26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30" name="Rechteck 9"/>
          <p:cNvSpPr>
            <a:spLocks noChangeArrowheads="1"/>
          </p:cNvSpPr>
          <p:nvPr/>
        </p:nvSpPr>
        <p:spPr bwMode="auto">
          <a:xfrm>
            <a:off x="3676000" y="222250"/>
            <a:ext cx="9669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ZÁVĚR</a:t>
            </a:r>
            <a:endParaRPr lang="de-DE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98763" y="2202044"/>
            <a:ext cx="808936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/>
            <a:r>
              <a:rPr lang="de-DE" sz="2000" dirty="0" smtClean="0"/>
              <a:t>3)	</a:t>
            </a:r>
            <a:r>
              <a:rPr lang="cs-CZ" sz="2000" dirty="0" smtClean="0"/>
              <a:t>JEDNÁ SE O ZJEDNODUŠENÝ NÁSTROJ PRO SNADNÉ POUŽITÍ</a:t>
            </a:r>
            <a:endParaRPr lang="de-DE" sz="2000" dirty="0" smtClean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96788" y="2936319"/>
            <a:ext cx="808936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/>
            <a:r>
              <a:rPr lang="de-DE" sz="2000" dirty="0"/>
              <a:t>4</a:t>
            </a:r>
            <a:r>
              <a:rPr lang="de-DE" sz="2000" dirty="0" smtClean="0"/>
              <a:t>)	</a:t>
            </a:r>
            <a:r>
              <a:rPr lang="cs-CZ" sz="2000" dirty="0" smtClean="0"/>
              <a:t>JE POUŽITELNÝ KÝMKOLI, KDO MÁ DOBRÉ INFORMACE O PLÁNOVANÉ VÝSTAVBĚ/REKONSTRUKCI</a:t>
            </a:r>
            <a:endParaRPr lang="de-DE" sz="2000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06688" y="3682469"/>
            <a:ext cx="808936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/>
            <a:r>
              <a:rPr lang="de-DE" sz="2000" dirty="0" smtClean="0"/>
              <a:t>5)	</a:t>
            </a:r>
            <a:r>
              <a:rPr lang="cs-CZ" sz="2000" b="1" dirty="0" smtClean="0">
                <a:solidFill>
                  <a:srgbClr val="00B050"/>
                </a:solidFill>
              </a:rPr>
              <a:t>NE VŠECHNA POLE MUSÍ BÝT ZELENÁ</a:t>
            </a:r>
            <a:endParaRPr lang="de-DE" sz="2000" b="1" dirty="0" smtClean="0">
              <a:solidFill>
                <a:srgbClr val="00B050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92838" y="4464244"/>
            <a:ext cx="808936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>
              <a:buAutoNum type="arabicParenR" startAt="6"/>
            </a:pPr>
            <a:r>
              <a:rPr lang="cs-CZ" sz="2000" dirty="0" smtClean="0"/>
              <a:t>SAMI MUSÍTE ROZHODNOUT O DŮLEŽITOSTI KRITÉRIA VE VAŠÍ SITUACI</a:t>
            </a:r>
            <a:endParaRPr lang="de-DE" sz="2000" dirty="0" smtClean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04713" y="5342994"/>
            <a:ext cx="8089364" cy="95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>
              <a:buAutoNum type="arabicParenR" startAt="7"/>
            </a:pPr>
            <a:r>
              <a:rPr lang="cs-CZ" sz="2000" dirty="0" smtClean="0"/>
              <a:t>SAMI MUSÍTE NALÉZT INDIVIDUÁLNÍ POSOUZENÍ DAT, KTERÁ ZDE NEJSOU ZAHRNUTA, PŘÍPADNĚ ROZHODNOUT O JEJICH VYPUŠTĚNÍ</a:t>
            </a:r>
            <a:endParaRPr lang="de-DE" sz="2000" dirty="0" smtClean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08758" y="1570694"/>
            <a:ext cx="852648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/>
            <a:r>
              <a:rPr lang="de-DE" sz="2000" dirty="0" smtClean="0"/>
              <a:t>2)	</a:t>
            </a:r>
            <a:r>
              <a:rPr lang="cs-CZ" sz="2000" dirty="0" smtClean="0"/>
              <a:t>TENTO NÁSTROJ UMOŽŇUJE PRVNÍ KROKY HOLISTICKÉ EVALUACE</a:t>
            </a:r>
            <a:endParaRPr lang="de-DE" sz="2000" dirty="0" smtClean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61158" y="856219"/>
            <a:ext cx="8526484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ctr">
              <a:buAutoNum type="arabicParenR"/>
            </a:pPr>
            <a:r>
              <a:rPr lang="cs-CZ" sz="2000" dirty="0" smtClean="0"/>
              <a:t>TENTO NÁSTROJ NESLOUŽÍ K ENERGETICKÉ CERTIFIKACI A NENAHRAZUJE ŽÁDNÝ EXISTUJÍCÍ EVALUAČNÍ SYSTÉM</a:t>
            </a:r>
            <a:endParaRPr lang="de-DE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nummernplatzhalter 3"/>
          <p:cNvSpPr txBox="1">
            <a:spLocks noGrp="1"/>
          </p:cNvSpPr>
          <p:nvPr/>
        </p:nvSpPr>
        <p:spPr bwMode="auto">
          <a:xfrm>
            <a:off x="8372475" y="5927725"/>
            <a:ext cx="77152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B06AA5B-0F33-43BE-B9CD-1C5B2341C9BB}" type="slidenum">
              <a:rPr lang="en-GB" sz="1400">
                <a:solidFill>
                  <a:srgbClr val="46468C"/>
                </a:solidFill>
              </a:rPr>
              <a:pPr algn="r"/>
              <a:t>27</a:t>
            </a:fld>
            <a:endParaRPr lang="en-GB" sz="1400">
              <a:solidFill>
                <a:srgbClr val="46468C"/>
              </a:solidFill>
            </a:endParaRPr>
          </a:p>
        </p:txBody>
      </p:sp>
      <p:pic>
        <p:nvPicPr>
          <p:cNvPr id="28675" name="Picture 2" descr="CHP Kronsber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18000" contrast="-24000"/>
          </a:blip>
          <a:srcRect/>
          <a:stretch>
            <a:fillRect/>
          </a:stretch>
        </p:blipFill>
        <p:spPr>
          <a:xfrm>
            <a:off x="0" y="695325"/>
            <a:ext cx="9144000" cy="5654675"/>
          </a:xfrm>
        </p:spPr>
      </p:pic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0" y="695325"/>
            <a:ext cx="9144000" cy="56673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731838" y="1160463"/>
            <a:ext cx="515778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/>
            <a:r>
              <a:rPr lang="cs-CZ" sz="2400" dirty="0" smtClean="0">
                <a:solidFill>
                  <a:srgbClr val="CC2918"/>
                </a:solidFill>
              </a:rPr>
              <a:t>Děkuji </a:t>
            </a:r>
          </a:p>
          <a:p>
            <a:pPr marL="342900" indent="-342900" eaLnBrk="0" hangingPunct="0"/>
            <a:r>
              <a:rPr lang="cs-CZ" sz="2400" dirty="0" smtClean="0">
                <a:solidFill>
                  <a:srgbClr val="CC2918"/>
                </a:solidFill>
              </a:rPr>
              <a:t>za pozornost</a:t>
            </a:r>
            <a:endParaRPr lang="en-GB" sz="2400" b="1" dirty="0">
              <a:solidFill>
                <a:srgbClr val="A8082E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</a:pPr>
            <a:endParaRPr lang="en-GB" sz="2000" b="1" dirty="0">
              <a:solidFill>
                <a:srgbClr val="A8082E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31838" y="3365500"/>
            <a:ext cx="5157787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ebdings" pitchFamily="18" charset="2"/>
              <a:buNone/>
            </a:pPr>
            <a:r>
              <a:rPr lang="cs-CZ" sz="1400" dirty="0" smtClean="0">
                <a:solidFill>
                  <a:srgbClr val="CC2918"/>
                </a:solidFill>
              </a:rPr>
              <a:t>filip čejka</a:t>
            </a:r>
            <a:endParaRPr lang="de-DE" sz="1400" dirty="0">
              <a:solidFill>
                <a:srgbClr val="CC2918"/>
              </a:solidFill>
            </a:endParaRPr>
          </a:p>
          <a:p>
            <a:pPr marL="342900" indent="-342900" eaLnBrk="0" hangingPunct="0"/>
            <a:r>
              <a:rPr lang="cs-CZ" sz="1400" dirty="0" smtClean="0">
                <a:solidFill>
                  <a:srgbClr val="CC2918"/>
                </a:solidFill>
              </a:rPr>
              <a:t>manažer  projektu</a:t>
            </a:r>
          </a:p>
          <a:p>
            <a:pPr marL="342900" indent="-342900" eaLnBrk="0" hangingPunct="0"/>
            <a:endParaRPr lang="de-DE" sz="1400" dirty="0">
              <a:solidFill>
                <a:srgbClr val="CC2918"/>
              </a:solidFill>
            </a:endParaRPr>
          </a:p>
          <a:p>
            <a:pPr marL="342900" indent="-342900" eaLnBrk="0" hangingPunct="0"/>
            <a:r>
              <a:rPr lang="cs-CZ" sz="1400" dirty="0" smtClean="0">
                <a:solidFill>
                  <a:srgbClr val="CC2918"/>
                </a:solidFill>
              </a:rPr>
              <a:t>regionální environmentální centrum </a:t>
            </a:r>
            <a:r>
              <a:rPr lang="cs-CZ" sz="1400" dirty="0" err="1" smtClean="0">
                <a:solidFill>
                  <a:srgbClr val="CC2918"/>
                </a:solidFill>
              </a:rPr>
              <a:t>čr</a:t>
            </a:r>
            <a:endParaRPr lang="cs-CZ" sz="1400" dirty="0" smtClean="0">
              <a:solidFill>
                <a:srgbClr val="CC2918"/>
              </a:solidFill>
            </a:endParaRPr>
          </a:p>
          <a:p>
            <a:pPr marL="342900" indent="-342900" eaLnBrk="0" hangingPunct="0"/>
            <a:r>
              <a:rPr lang="cs-CZ" sz="1400" dirty="0" err="1" smtClean="0">
                <a:solidFill>
                  <a:srgbClr val="CC2918"/>
                </a:solidFill>
              </a:rPr>
              <a:t>jindřicha</a:t>
            </a:r>
            <a:r>
              <a:rPr lang="cs-CZ" sz="1400" dirty="0" smtClean="0">
                <a:solidFill>
                  <a:srgbClr val="CC2918"/>
                </a:solidFill>
              </a:rPr>
              <a:t> plachty 16</a:t>
            </a:r>
          </a:p>
          <a:p>
            <a:pPr marL="342900" indent="-342900" eaLnBrk="0" hangingPunct="0"/>
            <a:r>
              <a:rPr lang="cs-CZ" sz="1400" dirty="0" smtClean="0">
                <a:solidFill>
                  <a:srgbClr val="CC2918"/>
                </a:solidFill>
              </a:rPr>
              <a:t>15000 </a:t>
            </a:r>
            <a:r>
              <a:rPr lang="cs-CZ" sz="1400" dirty="0" err="1" smtClean="0">
                <a:solidFill>
                  <a:srgbClr val="CC2918"/>
                </a:solidFill>
              </a:rPr>
              <a:t>praha</a:t>
            </a:r>
            <a:r>
              <a:rPr lang="cs-CZ" sz="1400" dirty="0" smtClean="0">
                <a:solidFill>
                  <a:srgbClr val="CC2918"/>
                </a:solidFill>
              </a:rPr>
              <a:t> 5</a:t>
            </a:r>
          </a:p>
          <a:p>
            <a:pPr marL="342900" indent="-342900" eaLnBrk="0" hangingPunct="0"/>
            <a:r>
              <a:rPr lang="cs-CZ" sz="1400" dirty="0" smtClean="0">
                <a:solidFill>
                  <a:srgbClr val="CC2918"/>
                </a:solidFill>
              </a:rPr>
              <a:t>tel.: +420.725.847.368</a:t>
            </a:r>
            <a:endParaRPr lang="de-DE" sz="1400" dirty="0">
              <a:solidFill>
                <a:srgbClr val="CC2918"/>
              </a:solidFill>
            </a:endParaRPr>
          </a:p>
          <a:p>
            <a:pPr marL="342900" indent="-342900" eaLnBrk="0" hangingPunct="0"/>
            <a:r>
              <a:rPr lang="cs-CZ" sz="1400" dirty="0" err="1" smtClean="0">
                <a:solidFill>
                  <a:srgbClr val="CC2918"/>
                </a:solidFill>
              </a:rPr>
              <a:t>fcejka</a:t>
            </a:r>
            <a:r>
              <a:rPr lang="de-DE" sz="1400" dirty="0" smtClean="0">
                <a:solidFill>
                  <a:srgbClr val="CC2918"/>
                </a:solidFill>
              </a:rPr>
              <a:t>@</a:t>
            </a:r>
            <a:r>
              <a:rPr lang="cs-CZ" sz="1400" dirty="0" err="1" smtClean="0">
                <a:solidFill>
                  <a:srgbClr val="CC2918"/>
                </a:solidFill>
              </a:rPr>
              <a:t>cz.rec.org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06400" y="1012825"/>
            <a:ext cx="8323263" cy="1549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  </a:t>
            </a:r>
            <a:br>
              <a:rPr lang="de-DE" sz="2000" dirty="0"/>
            </a:br>
            <a:r>
              <a:rPr lang="de-DE" sz="2000" u="sng" dirty="0"/>
              <a:t> </a:t>
            </a:r>
            <a:r>
              <a:rPr lang="de-DE" sz="2000" u="sng" dirty="0" smtClean="0"/>
              <a:t>„</a:t>
            </a:r>
            <a:r>
              <a:rPr lang="cs-CZ" sz="2000" u="sng" dirty="0" smtClean="0"/>
              <a:t>Více, než jen výpočet energetických ztrát</a:t>
            </a:r>
            <a:r>
              <a:rPr lang="de-DE" sz="2000" u="sng" dirty="0" smtClean="0"/>
              <a:t>“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/>
            </a:r>
            <a:br>
              <a:rPr lang="de-DE" sz="2000" dirty="0"/>
            </a:br>
            <a:r>
              <a:rPr lang="cs-CZ" sz="2000" dirty="0" smtClean="0"/>
              <a:t>k popisu budov z hlediska energetických úspor je třeba přistupovat na základě více aspektů – aspektů udržitelného rozvoje:</a:t>
            </a:r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54275" name="Rectangle 1031"/>
          <p:cNvSpPr>
            <a:spLocks noChangeArrowheads="1"/>
          </p:cNvSpPr>
          <p:nvPr/>
        </p:nvSpPr>
        <p:spPr bwMode="auto">
          <a:xfrm>
            <a:off x="3532188" y="2914650"/>
            <a:ext cx="2049462" cy="2790825"/>
          </a:xfrm>
          <a:prstGeom prst="rect">
            <a:avLst/>
          </a:prstGeom>
          <a:noFill/>
          <a:ln w="508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4276" name="Rectangle 1032"/>
          <p:cNvSpPr>
            <a:spLocks noChangeArrowheads="1"/>
          </p:cNvSpPr>
          <p:nvPr/>
        </p:nvSpPr>
        <p:spPr bwMode="auto">
          <a:xfrm>
            <a:off x="1158875" y="2914650"/>
            <a:ext cx="2049463" cy="2790825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4277" name="Rectangle 1033"/>
          <p:cNvSpPr>
            <a:spLocks noChangeArrowheads="1"/>
          </p:cNvSpPr>
          <p:nvPr/>
        </p:nvSpPr>
        <p:spPr bwMode="auto">
          <a:xfrm>
            <a:off x="5884863" y="2914650"/>
            <a:ext cx="2049462" cy="2790825"/>
          </a:xfrm>
          <a:prstGeom prst="rect">
            <a:avLst/>
          </a:prstGeom>
          <a:noFill/>
          <a:ln w="508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4278" name="Rectangle 1034"/>
          <p:cNvSpPr>
            <a:spLocks noChangeArrowheads="1"/>
          </p:cNvSpPr>
          <p:nvPr/>
        </p:nvSpPr>
        <p:spPr bwMode="auto">
          <a:xfrm>
            <a:off x="1358900" y="3281363"/>
            <a:ext cx="1606550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dirty="0" smtClean="0"/>
              <a:t>Ekologické aspekty</a:t>
            </a:r>
            <a:endParaRPr lang="de-DE" b="1" dirty="0"/>
          </a:p>
        </p:txBody>
      </p:sp>
      <p:sp>
        <p:nvSpPr>
          <p:cNvPr id="54279" name="Rectangle 1035"/>
          <p:cNvSpPr>
            <a:spLocks noChangeArrowheads="1"/>
          </p:cNvSpPr>
          <p:nvPr/>
        </p:nvSpPr>
        <p:spPr bwMode="auto">
          <a:xfrm>
            <a:off x="3810000" y="3281363"/>
            <a:ext cx="1606550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dirty="0" smtClean="0"/>
              <a:t>Ekonomické aspekty</a:t>
            </a:r>
            <a:endParaRPr lang="de-DE" b="1" dirty="0"/>
          </a:p>
        </p:txBody>
      </p:sp>
      <p:sp>
        <p:nvSpPr>
          <p:cNvPr id="54280" name="Rectangle 1036"/>
          <p:cNvSpPr>
            <a:spLocks noChangeArrowheads="1"/>
          </p:cNvSpPr>
          <p:nvPr/>
        </p:nvSpPr>
        <p:spPr bwMode="auto">
          <a:xfrm>
            <a:off x="6099175" y="3309938"/>
            <a:ext cx="1606550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dirty="0" err="1" smtClean="0"/>
              <a:t>Soci</a:t>
            </a:r>
            <a:r>
              <a:rPr lang="cs-CZ" dirty="0" err="1" smtClean="0"/>
              <a:t>ální</a:t>
            </a:r>
            <a:r>
              <a:rPr lang="cs-CZ" dirty="0" smtClean="0"/>
              <a:t> aspekty</a:t>
            </a:r>
            <a:endParaRPr lang="de-DE" b="1" dirty="0"/>
          </a:p>
        </p:txBody>
      </p:sp>
      <p:sp>
        <p:nvSpPr>
          <p:cNvPr id="21513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F66F4A3-7D67-4CB4-A642-92C1BAD24BF1}" type="slidenum">
              <a:rPr lang="en-GB" sz="1100">
                <a:solidFill>
                  <a:srgbClr val="46468C"/>
                </a:solidFill>
              </a:rPr>
              <a:pPr algn="r"/>
              <a:t>3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13" name="Rechteck 9"/>
          <p:cNvSpPr>
            <a:spLocks noChangeArrowheads="1"/>
          </p:cNvSpPr>
          <p:nvPr/>
        </p:nvSpPr>
        <p:spPr bwMode="auto">
          <a:xfrm>
            <a:off x="2571001" y="60023"/>
            <a:ext cx="3420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 smtClean="0"/>
              <a:t>KRITÉRIA „</a:t>
            </a:r>
            <a:r>
              <a:rPr lang="de-DE" b="1" dirty="0" smtClean="0"/>
              <a:t>BEST PRACTICE</a:t>
            </a:r>
            <a:r>
              <a:rPr lang="cs-CZ" b="1" dirty="0" smtClean="0"/>
              <a:t>“</a:t>
            </a:r>
          </a:p>
          <a:p>
            <a:pPr algn="ctr"/>
            <a:r>
              <a:rPr lang="cs-CZ" b="1" dirty="0" smtClean="0"/>
              <a:t>(NEJLEPŠÍ POSTUPY) </a:t>
            </a: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nimBg="1" autoUpdateAnimBg="0"/>
      <p:bldP spid="54276" grpId="0" animBg="1" autoUpdateAnimBg="0"/>
      <p:bldP spid="54277" grpId="0" animBg="1" autoUpdateAnimBg="0"/>
      <p:bldP spid="54278" grpId="0" autoUpdateAnimBg="0"/>
      <p:bldP spid="54279" grpId="0" autoUpdateAnimBg="0"/>
      <p:bldP spid="5428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9"/>
          <p:cNvSpPr>
            <a:spLocks noChangeArrowheads="1"/>
          </p:cNvSpPr>
          <p:nvPr/>
        </p:nvSpPr>
        <p:spPr bwMode="auto">
          <a:xfrm>
            <a:off x="646104" y="5562363"/>
            <a:ext cx="4080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dirty="0" smtClean="0"/>
              <a:t>Funkční systémy evaluace udržitelnosti budov</a:t>
            </a:r>
            <a:endParaRPr lang="de-DE" b="1" dirty="0"/>
          </a:p>
        </p:txBody>
      </p:sp>
      <p:sp>
        <p:nvSpPr>
          <p:cNvPr id="1029" name="Rectangle 1030"/>
          <p:cNvSpPr>
            <a:spLocks noChangeArrowheads="1"/>
          </p:cNvSpPr>
          <p:nvPr/>
        </p:nvSpPr>
        <p:spPr bwMode="auto">
          <a:xfrm>
            <a:off x="7152968" y="2391706"/>
            <a:ext cx="18458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 smtClean="0"/>
              <a:t>Zjednodušený systém evaluace v rámci mezinárodního projektu INTENSE</a:t>
            </a:r>
            <a:endParaRPr lang="de-DE" b="1" dirty="0"/>
          </a:p>
        </p:txBody>
      </p:sp>
      <p:sp>
        <p:nvSpPr>
          <p:cNvPr id="1030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EDAE340-5743-475E-81D5-96F1888BE506}" type="slidenum">
              <a:rPr lang="en-GB" sz="1100">
                <a:solidFill>
                  <a:srgbClr val="46468C"/>
                </a:solidFill>
              </a:rPr>
              <a:pPr algn="r"/>
              <a:t>4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9" name="Rechteck 9"/>
          <p:cNvSpPr>
            <a:spLocks noChangeArrowheads="1"/>
          </p:cNvSpPr>
          <p:nvPr/>
        </p:nvSpPr>
        <p:spPr bwMode="auto">
          <a:xfrm>
            <a:off x="2939750" y="222250"/>
            <a:ext cx="26810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EVALU</a:t>
            </a:r>
            <a:r>
              <a:rPr lang="cs-CZ" b="1" dirty="0" err="1" smtClean="0"/>
              <a:t>AČNÍ</a:t>
            </a:r>
            <a:r>
              <a:rPr lang="cs-CZ" b="1" dirty="0" smtClean="0"/>
              <a:t> SYSTÉMY</a:t>
            </a:r>
            <a:endParaRPr lang="de-DE" b="1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83438" y="854656"/>
          <a:ext cx="6910734" cy="4619869"/>
        </p:xfrm>
        <a:graphic>
          <a:graphicData uri="http://schemas.openxmlformats.org/drawingml/2006/table">
            <a:tbl>
              <a:tblPr/>
              <a:tblGrid>
                <a:gridCol w="2463274"/>
                <a:gridCol w="2284357"/>
                <a:gridCol w="2163103"/>
              </a:tblGrid>
              <a:tr h="729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Calibri"/>
                        </a:rPr>
                        <a:t>LEED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Calibri"/>
                        </a:rPr>
                        <a:t>Leadership in Energy and Environmental Design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300" b="1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Calibri"/>
                        </a:rPr>
                        <a:t>BREEAM</a:t>
                      </a:r>
                      <a:endParaRPr lang="de-DE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3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DIAGRAM </a:t>
                      </a:r>
                      <a:r>
                        <a:rPr lang="en-GB" sz="13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INTENSE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Udržitelné lokality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Využití půdy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Územní plánování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Doprava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3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Efektivita využití vody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Voda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Nic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Energie a atmosféra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Energie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Energetický standard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Izolace střechy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Izolace zdí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Izolace podlahy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Okna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Vzduchotěsnost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Vytápění a klimatizace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Obnovitelné zdroje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Materiály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a zdroje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Materiály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a odpady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err="1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Ekomateriály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Znečištění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3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Kvalita vnitřního prostředí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Zdraví a duševní pohoda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Kvalita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prostředí interiéru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Inovační procesy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Management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Projekční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principy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5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Kontrola</a:t>
                      </a:r>
                      <a:r>
                        <a:rPr lang="cs-CZ" sz="13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kvality</a:t>
                      </a:r>
                      <a:endParaRPr lang="de-DE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6889" marR="568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Gerade Verbindung 12"/>
          <p:cNvCxnSpPr/>
          <p:nvPr/>
        </p:nvCxnSpPr>
        <p:spPr>
          <a:xfrm rot="5400000">
            <a:off x="2119743" y="3485406"/>
            <a:ext cx="5427026" cy="0"/>
          </a:xfrm>
          <a:prstGeom prst="line">
            <a:avLst/>
          </a:prstGeom>
          <a:ln w="76200">
            <a:solidFill>
              <a:srgbClr val="70C1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" y="797010"/>
            <a:ext cx="2389004" cy="546967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44763" y="1013651"/>
            <a:ext cx="37765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 err="1" smtClean="0"/>
              <a:t>example</a:t>
            </a:r>
            <a:r>
              <a:rPr lang="de-DE" sz="1600" dirty="0" smtClean="0"/>
              <a:t> </a:t>
            </a:r>
            <a:r>
              <a:rPr lang="de-DE" sz="1600" dirty="0" err="1"/>
              <a:t>for</a:t>
            </a:r>
            <a:r>
              <a:rPr lang="de-DE" sz="1600" dirty="0"/>
              <a:t> LEED </a:t>
            </a:r>
            <a:r>
              <a:rPr lang="de-DE" sz="1600" dirty="0" err="1"/>
              <a:t>see</a:t>
            </a:r>
            <a:r>
              <a:rPr lang="de-DE" sz="1600" dirty="0"/>
              <a:t>:</a:t>
            </a:r>
          </a:p>
          <a:p>
            <a:endParaRPr lang="de-DE" sz="1200" dirty="0" smtClean="0">
              <a:hlinkClick r:id="rId3"/>
            </a:endParaRPr>
          </a:p>
          <a:p>
            <a:r>
              <a:rPr lang="de-DE" sz="1200" dirty="0" smtClean="0">
                <a:hlinkClick r:id="rId3"/>
              </a:rPr>
              <a:t>www.usgbc.org/DisplayPage.aspx?CMSPageID=220</a:t>
            </a:r>
            <a:endParaRPr lang="de-DE" sz="1200" dirty="0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9675" y="2999232"/>
            <a:ext cx="3499657" cy="3189161"/>
          </a:xfrm>
          <a:prstGeom prst="rect">
            <a:avLst/>
          </a:prstGeom>
          <a:noFill/>
          <a:ln w="31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2533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0E6A94E-16E5-4030-BB1D-1A63EAABBDFA}" type="slidenum">
              <a:rPr lang="en-GB" sz="1100">
                <a:solidFill>
                  <a:srgbClr val="46468C"/>
                </a:solidFill>
              </a:rPr>
              <a:pPr algn="r"/>
              <a:t>5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7" name="Rechteck 9"/>
          <p:cNvSpPr>
            <a:spLocks noChangeArrowheads="1"/>
          </p:cNvSpPr>
          <p:nvPr/>
        </p:nvSpPr>
        <p:spPr bwMode="auto">
          <a:xfrm>
            <a:off x="2939750" y="222250"/>
            <a:ext cx="28178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smtClean="0"/>
              <a:t>EVALUATION SYSTEMS</a:t>
            </a:r>
            <a:endParaRPr lang="de-DE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148267" y="5555171"/>
            <a:ext cx="24561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600" dirty="0" err="1" smtClean="0"/>
              <a:t>example</a:t>
            </a:r>
            <a:r>
              <a:rPr lang="de-DE" sz="1600" dirty="0" smtClean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breeam</a:t>
            </a:r>
            <a:r>
              <a:rPr lang="de-DE" sz="1600" dirty="0"/>
              <a:t> </a:t>
            </a:r>
            <a:r>
              <a:rPr lang="de-DE" sz="1600" dirty="0" err="1"/>
              <a:t>see</a:t>
            </a:r>
            <a:r>
              <a:rPr lang="de-DE" sz="1600" dirty="0"/>
              <a:t>:</a:t>
            </a:r>
          </a:p>
          <a:p>
            <a:pPr algn="r"/>
            <a:endParaRPr lang="de-DE" sz="1200" dirty="0"/>
          </a:p>
          <a:p>
            <a:pPr algn="r"/>
            <a:r>
              <a:rPr lang="de-DE" sz="1200" dirty="0" smtClean="0">
                <a:hlinkClick r:id="rId5"/>
              </a:rPr>
              <a:t>www.breeam.org</a:t>
            </a:r>
            <a:endParaRPr lang="de-DE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416491" y="2312099"/>
            <a:ext cx="36383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 err="1" smtClean="0"/>
              <a:t>Toolkits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of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established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systems</a:t>
            </a:r>
            <a:endParaRPr lang="de-DE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7099300" y="1542288"/>
            <a:ext cx="171845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 smtClean="0"/>
              <a:t>Zjednodušený systém evaluace v rámci mezinárodního projektu INTENSE</a:t>
            </a:r>
            <a:r>
              <a:rPr lang="de-DE" dirty="0" smtClean="0"/>
              <a:t>:</a:t>
            </a:r>
            <a:endParaRPr lang="de-DE" dirty="0"/>
          </a:p>
          <a:p>
            <a:endParaRPr lang="de-DE" dirty="0"/>
          </a:p>
          <a:p>
            <a:r>
              <a:rPr lang="cs-CZ" dirty="0" smtClean="0"/>
              <a:t>Volně</a:t>
            </a:r>
            <a:br>
              <a:rPr lang="cs-CZ" dirty="0" smtClean="0"/>
            </a:br>
            <a:r>
              <a:rPr lang="cs-CZ" dirty="0" smtClean="0"/>
              <a:t>k užívání partnery INTENSE</a:t>
            </a:r>
            <a:endParaRPr lang="de-DE" dirty="0"/>
          </a:p>
        </p:txBody>
      </p:sp>
      <p:sp>
        <p:nvSpPr>
          <p:cNvPr id="23555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8B7E21-A600-4002-B2BB-734C96DE4420}" type="slidenum">
              <a:rPr lang="en-GB" sz="1100">
                <a:solidFill>
                  <a:srgbClr val="46468C"/>
                </a:solidFill>
              </a:rPr>
              <a:pPr algn="r"/>
              <a:t>6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7" name="Rechteck 9"/>
          <p:cNvSpPr>
            <a:spLocks noChangeArrowheads="1"/>
          </p:cNvSpPr>
          <p:nvPr/>
        </p:nvSpPr>
        <p:spPr bwMode="auto">
          <a:xfrm>
            <a:off x="1125175" y="57150"/>
            <a:ext cx="6630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EVALUA</a:t>
            </a:r>
            <a:r>
              <a:rPr lang="cs-CZ" b="1" dirty="0" smtClean="0"/>
              <a:t>ČNÍ NÁSTROJ </a:t>
            </a:r>
            <a:r>
              <a:rPr lang="de-DE" b="1" dirty="0" smtClean="0"/>
              <a:t>– </a:t>
            </a:r>
            <a:r>
              <a:rPr lang="cs-CZ" b="1" dirty="0" smtClean="0"/>
              <a:t>KRITERIÁLNÍ DIAGRAM INTENSE</a:t>
            </a:r>
            <a:endParaRPr lang="de-DE" b="1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/>
        </p:nvGraphicFramePr>
        <p:xfrm>
          <a:off x="2501900" y="914390"/>
          <a:ext cx="4229103" cy="5295902"/>
        </p:xfrm>
        <a:graphic>
          <a:graphicData uri="http://schemas.openxmlformats.org/drawingml/2006/table">
            <a:tbl>
              <a:tblPr/>
              <a:tblGrid>
                <a:gridCol w="519697"/>
                <a:gridCol w="519697"/>
                <a:gridCol w="519697"/>
                <a:gridCol w="143037"/>
                <a:gridCol w="505395"/>
                <a:gridCol w="505395"/>
                <a:gridCol w="505395"/>
                <a:gridCol w="505395"/>
                <a:gridCol w="505395"/>
              </a:tblGrid>
              <a:tr h="82747"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 - -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 -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O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 +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 + +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1026"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Step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51026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500" b="0" i="1" u="none" strike="noStrike">
                          <a:latin typeface="Arial"/>
                        </a:rPr>
                        <a:t>ostatní</a:t>
                      </a:r>
                    </a:p>
                  </a:txBody>
                  <a:tcPr marL="3399" marR="3399" marT="339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latin typeface="Arial"/>
                        </a:rPr>
                        <a:t>Socio-ekonomické aspekty</a:t>
                      </a:r>
                    </a:p>
                  </a:txBody>
                  <a:tcPr marL="3399" marR="3399" marT="339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l-PL" sz="400" b="0" i="0" u="none" strike="noStrike">
                          <a:latin typeface="Arial"/>
                        </a:rPr>
                        <a:t>Celkové invest. náklady </a:t>
                      </a:r>
                      <a:br>
                        <a:rPr lang="pl-PL" sz="400" b="0" i="0" u="none" strike="noStrike">
                          <a:latin typeface="Arial"/>
                        </a:rPr>
                      </a:br>
                      <a:r>
                        <a:rPr lang="pl-PL" sz="400" b="0" i="0" u="none" strike="noStrike">
                          <a:latin typeface="Arial"/>
                        </a:rPr>
                        <a:t>na m²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200% [velmi vysoká]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150% [vysoká]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100% [typical]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75% [low]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50% [very low]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LCC / Posuzování životního cyklu</a:t>
                      </a:r>
                      <a:br>
                        <a:rPr lang="en-GB" sz="400" b="0" i="0" u="none" strike="noStrike">
                          <a:latin typeface="Arial"/>
                        </a:rPr>
                      </a:br>
                      <a:r>
                        <a:rPr lang="en-GB" sz="400" b="0" i="0" u="none" strike="noStrike">
                          <a:latin typeface="Arial"/>
                        </a:rPr>
                        <a:t>bilance návratnosti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celý životní cyklus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50% životního cyklu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 méně než 25% ž.c.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621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Územní plánování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no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1 - 2 apects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3 - 4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5 - 6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more than 7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Klima interiéru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no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several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more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most aspects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healthy living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Ekomateriály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no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25%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50%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75%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rowSpan="22">
                  <a:txBody>
                    <a:bodyPr/>
                    <a:lstStyle/>
                    <a:p>
                      <a:pPr algn="ctr" fontAlgn="ctr"/>
                      <a:r>
                        <a:rPr lang="en-GB" sz="500" b="0" i="1" u="none" strike="noStrike" dirty="0" err="1">
                          <a:latin typeface="Arial"/>
                        </a:rPr>
                        <a:t>přímý</a:t>
                      </a:r>
                      <a:r>
                        <a:rPr lang="en-GB" sz="500" b="0" i="1" u="none" strike="noStrike" dirty="0">
                          <a:latin typeface="Arial"/>
                        </a:rPr>
                        <a:t> </a:t>
                      </a:r>
                      <a:r>
                        <a:rPr lang="en-GB" sz="500" b="0" i="1" u="none" strike="noStrike" dirty="0" err="1">
                          <a:latin typeface="Arial"/>
                        </a:rPr>
                        <a:t>vliv</a:t>
                      </a:r>
                      <a:r>
                        <a:rPr lang="en-GB" sz="500" b="0" i="1" u="none" strike="noStrike" dirty="0">
                          <a:latin typeface="Arial"/>
                        </a:rPr>
                        <a:t> </a:t>
                      </a:r>
                      <a:r>
                        <a:rPr lang="en-GB" sz="500" b="0" i="1" u="none" strike="noStrike" dirty="0" err="1">
                          <a:latin typeface="Arial"/>
                        </a:rPr>
                        <a:t>na</a:t>
                      </a:r>
                      <a:r>
                        <a:rPr lang="en-GB" sz="500" b="0" i="1" u="none" strike="noStrike" dirty="0">
                          <a:latin typeface="Arial"/>
                        </a:rPr>
                        <a:t> </a:t>
                      </a:r>
                      <a:r>
                        <a:rPr lang="en-GB" sz="500" b="0" i="1" u="none" strike="noStrike" dirty="0" err="1">
                          <a:latin typeface="Arial"/>
                        </a:rPr>
                        <a:t>energetickou</a:t>
                      </a:r>
                      <a:r>
                        <a:rPr lang="en-GB" sz="500" b="0" i="1" u="none" strike="noStrike" dirty="0">
                          <a:latin typeface="Arial"/>
                        </a:rPr>
                        <a:t> </a:t>
                      </a:r>
                      <a:r>
                        <a:rPr lang="en-GB" sz="500" b="0" i="1" u="none" strike="noStrike" dirty="0" err="1">
                          <a:latin typeface="Arial"/>
                        </a:rPr>
                        <a:t>efektivitu</a:t>
                      </a:r>
                      <a:endParaRPr lang="en-GB" sz="500" b="0" i="1" u="none" strike="noStrike" dirty="0">
                        <a:latin typeface="Arial"/>
                      </a:endParaRPr>
                    </a:p>
                  </a:txBody>
                  <a:tcPr marL="3399" marR="3399" marT="339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Energetický standard ve vztahu k legislativě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žádný standard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národní standard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nízkoenergetický dům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pasivní dům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nulový dům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35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Principy projektování budovy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žádné aspekty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ojedinělé aspekty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více aspektů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mnoho aspektů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holistický přístup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Kontrola kvality / plánování a realizace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ne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nedefinována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povrchně defin.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dobře defin.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plně defin.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latin typeface="Arial"/>
                        </a:rPr>
                        <a:t>Budova</a:t>
                      </a:r>
                    </a:p>
                  </a:txBody>
                  <a:tcPr marL="3399" marR="3399" marT="339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Izolace střechy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10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20 cm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30 cm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40 cm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nad 40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Izolace zdí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≤4 cm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≤6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≤8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≤12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nad 12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Izolace podlahy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≤4 cm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≤6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≤8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≤12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nad 12 cm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5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Součinitel tepelné prostupnosti</a:t>
                      </a:r>
                      <a:br>
                        <a:rPr lang="en-GB" sz="400" b="0" i="0" u="none" strike="noStrike">
                          <a:latin typeface="Arial"/>
                        </a:rPr>
                      </a:br>
                      <a:r>
                        <a:rPr lang="en-GB" sz="400" b="0" i="0" u="none" strike="noStrike">
                          <a:latin typeface="Arial"/>
                        </a:rPr>
                        <a:t>U-value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2,3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1,7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1,4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Calibri"/>
                        </a:rPr>
                        <a:t>≤</a:t>
                      </a:r>
                      <a:r>
                        <a:rPr lang="en-GB" sz="400" b="0" i="0" u="none" strike="noStrike">
                          <a:latin typeface="Arial"/>
                        </a:rPr>
                        <a:t>1,1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≤0,7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490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Průvzdušnost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00" b="0" i="0" u="none" strike="noStrike">
                          <a:latin typeface="Arial"/>
                        </a:rPr>
                        <a:t>ne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plánována ale netest,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Špatná (&lt;3)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normální (&lt;1,5)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dobrá (&lt;0,6)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400" b="1" i="0" u="none" strike="noStrike">
                          <a:latin typeface="Arial"/>
                        </a:rPr>
                        <a:t>Energetické technologie</a:t>
                      </a:r>
                    </a:p>
                  </a:txBody>
                  <a:tcPr marL="3399" marR="3399" marT="339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Větrání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00" b="0" i="0" u="none" strike="noStrike">
                          <a:latin typeface="Arial"/>
                        </a:rPr>
                        <a:t>žásné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jednoduchý ventilátor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ventilační systém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s tepelným výměníkem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vysoká účinnost &gt;80%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0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Vytápění a chlazení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00" b="0" i="0" u="none" strike="noStrike">
                          <a:latin typeface="Arial"/>
                        </a:rPr>
                        <a:t>norm. prod. CO2 (plyn/olej)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red. 25 %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50%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75%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nad 75%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10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400" b="0" i="0" u="none" strike="noStrike">
                          <a:latin typeface="Arial"/>
                        </a:rPr>
                        <a:t>Obnovitelné zdroje</a:t>
                      </a:r>
                    </a:p>
                  </a:txBody>
                  <a:tcPr marL="3399" marR="3399" marT="33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žádné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25% obnovitelných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50%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75%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latin typeface="Arial"/>
                        </a:rPr>
                        <a:t>nad 90% 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FF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3399" marR="3399" marT="33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51026"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latin typeface="Arial"/>
                        </a:rPr>
                        <a:t> key:                    0 - no data                    </a:t>
                      </a:r>
                      <a:r>
                        <a:rPr lang="en-GB" sz="400" b="0" i="0" u="none" strike="noStrike" dirty="0" err="1">
                          <a:latin typeface="Arial"/>
                        </a:rPr>
                        <a:t>1x</a:t>
                      </a:r>
                      <a:r>
                        <a:rPr lang="en-GB" sz="400" b="0" i="0" u="none" strike="noStrike" dirty="0">
                          <a:latin typeface="Arial"/>
                        </a:rPr>
                        <a:t> green - minimum (worst)                       </a:t>
                      </a:r>
                      <a:r>
                        <a:rPr lang="en-GB" sz="400" b="0" i="0" u="none" strike="noStrike" dirty="0" err="1">
                          <a:latin typeface="Arial"/>
                        </a:rPr>
                        <a:t>5x</a:t>
                      </a:r>
                      <a:r>
                        <a:rPr lang="en-GB" sz="400" b="0" i="0" u="none" strike="noStrike" dirty="0">
                          <a:latin typeface="Arial"/>
                        </a:rPr>
                        <a:t> green - maximum (best)</a:t>
                      </a:r>
                    </a:p>
                  </a:txBody>
                  <a:tcPr marL="3399" marR="3399" marT="3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4486656" y="4710049"/>
            <a:ext cx="35112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b="1" u="sng" dirty="0" smtClean="0"/>
              <a:t>Sekce pole</a:t>
            </a:r>
            <a:r>
              <a:rPr lang="de-DE" b="1" u="sng" dirty="0" smtClean="0"/>
              <a:t>:</a:t>
            </a:r>
            <a:r>
              <a:rPr lang="de-DE" b="1" dirty="0" smtClean="0"/>
              <a:t>  </a:t>
            </a:r>
          </a:p>
          <a:p>
            <a:r>
              <a:rPr lang="cs-CZ" dirty="0" smtClean="0"/>
              <a:t>Zelená barva</a:t>
            </a:r>
            <a:r>
              <a:rPr lang="de-DE" dirty="0" smtClean="0"/>
              <a:t>	= </a:t>
            </a:r>
            <a:r>
              <a:rPr lang="cs-CZ" dirty="0" smtClean="0"/>
              <a:t>splněno</a:t>
            </a:r>
            <a:endParaRPr lang="de-DE" dirty="0"/>
          </a:p>
          <a:p>
            <a:r>
              <a:rPr lang="cs-CZ" dirty="0" smtClean="0"/>
              <a:t>Červená barva</a:t>
            </a:r>
            <a:r>
              <a:rPr lang="de-DE" dirty="0" smtClean="0"/>
              <a:t>	= </a:t>
            </a:r>
            <a:r>
              <a:rPr lang="cs-CZ" dirty="0" smtClean="0"/>
              <a:t>nesplněno</a:t>
            </a:r>
          </a:p>
          <a:p>
            <a:endParaRPr lang="de-DE" sz="1200" dirty="0" smtClean="0"/>
          </a:p>
          <a:p>
            <a:r>
              <a:rPr lang="cs-CZ" b="1" u="sng" dirty="0" smtClean="0"/>
              <a:t>Pole je šedé:</a:t>
            </a:r>
            <a:r>
              <a:rPr lang="de-DE" b="1" dirty="0" smtClean="0"/>
              <a:t>  	= </a:t>
            </a:r>
            <a:r>
              <a:rPr lang="cs-CZ" b="1" dirty="0" smtClean="0"/>
              <a:t>žádná data</a:t>
            </a:r>
            <a:endParaRPr lang="de-DE" b="1" u="sng" dirty="0" smtClean="0"/>
          </a:p>
        </p:txBody>
      </p:sp>
      <p:sp>
        <p:nvSpPr>
          <p:cNvPr id="24579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05DAE26-1145-43E9-9D75-AA9CD9B13BE7}" type="slidenum">
              <a:rPr lang="en-GB" sz="1100">
                <a:solidFill>
                  <a:srgbClr val="46468C"/>
                </a:solidFill>
              </a:rPr>
              <a:pPr algn="r"/>
              <a:t>7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68567" y="5565775"/>
            <a:ext cx="3400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u="sng" dirty="0" smtClean="0"/>
              <a:t>Vyplňte číslo od 1</a:t>
            </a:r>
            <a:r>
              <a:rPr lang="de-DE" u="sng" dirty="0" smtClean="0"/>
              <a:t> </a:t>
            </a:r>
            <a:r>
              <a:rPr lang="cs-CZ" u="sng" dirty="0" smtClean="0"/>
              <a:t>do</a:t>
            </a:r>
            <a:r>
              <a:rPr lang="de-DE" u="sng" dirty="0" smtClean="0"/>
              <a:t> </a:t>
            </a:r>
            <a:r>
              <a:rPr lang="de-DE" u="sng" dirty="0"/>
              <a:t>5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1016" y="909638"/>
            <a:ext cx="59669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b="1" u="sng" dirty="0" smtClean="0"/>
              <a:t>Pole od 1 do 5</a:t>
            </a:r>
            <a:r>
              <a:rPr lang="de-DE" b="1" u="sng" dirty="0" smtClean="0"/>
              <a:t>:</a:t>
            </a:r>
            <a:endParaRPr lang="de-DE" b="1" u="sng" dirty="0"/>
          </a:p>
          <a:p>
            <a:r>
              <a:rPr lang="de-DE" dirty="0" err="1" smtClean="0"/>
              <a:t>1x</a:t>
            </a:r>
            <a:r>
              <a:rPr lang="de-DE" dirty="0" smtClean="0"/>
              <a:t> </a:t>
            </a:r>
            <a:r>
              <a:rPr lang="cs-CZ" dirty="0" smtClean="0"/>
              <a:t>zelená</a:t>
            </a:r>
            <a:r>
              <a:rPr lang="de-DE" dirty="0" smtClean="0"/>
              <a:t>(- </a:t>
            </a:r>
            <a:r>
              <a:rPr lang="de-DE" dirty="0"/>
              <a:t>-) – </a:t>
            </a:r>
            <a:r>
              <a:rPr lang="cs-CZ" dirty="0" smtClean="0"/>
              <a:t>lepší než nic</a:t>
            </a:r>
            <a:endParaRPr lang="de-DE" dirty="0"/>
          </a:p>
          <a:p>
            <a:r>
              <a:rPr lang="de-DE" b="1" dirty="0" err="1">
                <a:solidFill>
                  <a:srgbClr val="00B050"/>
                </a:solidFill>
              </a:rPr>
              <a:t>2x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cs-CZ" b="1" dirty="0" smtClean="0">
                <a:solidFill>
                  <a:srgbClr val="00B050"/>
                </a:solidFill>
              </a:rPr>
              <a:t>zelená</a:t>
            </a:r>
            <a:r>
              <a:rPr lang="de-DE" b="1" dirty="0" smtClean="0">
                <a:solidFill>
                  <a:srgbClr val="00B050"/>
                </a:solidFill>
              </a:rPr>
              <a:t>  </a:t>
            </a:r>
            <a:r>
              <a:rPr lang="de-DE" b="1" dirty="0">
                <a:solidFill>
                  <a:srgbClr val="00B050"/>
                </a:solidFill>
              </a:rPr>
              <a:t>(-)  – not so </a:t>
            </a:r>
            <a:r>
              <a:rPr lang="de-DE" b="1" dirty="0" err="1">
                <a:solidFill>
                  <a:srgbClr val="00B050"/>
                </a:solidFill>
              </a:rPr>
              <a:t>good</a:t>
            </a:r>
            <a:r>
              <a:rPr lang="de-DE" b="1" dirty="0">
                <a:solidFill>
                  <a:srgbClr val="00B050"/>
                </a:solidFill>
              </a:rPr>
              <a:t>, but </a:t>
            </a:r>
            <a:r>
              <a:rPr lang="de-DE" b="1" dirty="0" err="1">
                <a:solidFill>
                  <a:srgbClr val="00B050"/>
                </a:solidFill>
              </a:rPr>
              <a:t>already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two</a:t>
            </a:r>
            <a:r>
              <a:rPr lang="de-DE" b="1" dirty="0">
                <a:solidFill>
                  <a:srgbClr val="00B050"/>
                </a:solidFill>
              </a:rPr>
              <a:t> 2 </a:t>
            </a:r>
            <a:r>
              <a:rPr lang="de-DE" b="1" dirty="0" err="1">
                <a:solidFill>
                  <a:srgbClr val="00B050"/>
                </a:solidFill>
              </a:rPr>
              <a:t>from</a:t>
            </a:r>
            <a:r>
              <a:rPr lang="de-DE" b="1" dirty="0">
                <a:solidFill>
                  <a:srgbClr val="00B050"/>
                </a:solidFill>
              </a:rPr>
              <a:t> 5</a:t>
            </a:r>
          </a:p>
          <a:p>
            <a:r>
              <a:rPr lang="de-DE" dirty="0" err="1"/>
              <a:t>3x</a:t>
            </a:r>
            <a:r>
              <a:rPr lang="de-DE" dirty="0"/>
              <a:t> </a:t>
            </a:r>
            <a:r>
              <a:rPr lang="cs-CZ" dirty="0" smtClean="0"/>
              <a:t>zelená</a:t>
            </a:r>
            <a:r>
              <a:rPr lang="de-DE" dirty="0" smtClean="0"/>
              <a:t>  </a:t>
            </a:r>
            <a:r>
              <a:rPr lang="de-DE" dirty="0"/>
              <a:t>(o)  – </a:t>
            </a:r>
            <a:r>
              <a:rPr lang="de-DE" dirty="0" err="1"/>
              <a:t>average</a:t>
            </a:r>
            <a:endParaRPr lang="de-DE" dirty="0"/>
          </a:p>
          <a:p>
            <a:r>
              <a:rPr lang="de-DE" dirty="0" err="1"/>
              <a:t>4x</a:t>
            </a:r>
            <a:r>
              <a:rPr lang="de-DE" dirty="0"/>
              <a:t> </a:t>
            </a:r>
            <a:r>
              <a:rPr lang="cs-CZ" dirty="0" smtClean="0"/>
              <a:t>zelená</a:t>
            </a:r>
            <a:r>
              <a:rPr lang="de-DE" dirty="0" smtClean="0"/>
              <a:t>  </a:t>
            </a:r>
            <a:r>
              <a:rPr lang="de-DE" dirty="0"/>
              <a:t>(+)  – </a:t>
            </a:r>
            <a:r>
              <a:rPr lang="de-DE" dirty="0" err="1"/>
              <a:t>good</a:t>
            </a:r>
            <a:r>
              <a:rPr lang="de-DE" dirty="0"/>
              <a:t>!</a:t>
            </a:r>
          </a:p>
          <a:p>
            <a:r>
              <a:rPr lang="de-DE" dirty="0" err="1"/>
              <a:t>5x</a:t>
            </a:r>
            <a:r>
              <a:rPr lang="de-DE" dirty="0"/>
              <a:t> </a:t>
            </a:r>
            <a:r>
              <a:rPr lang="cs-CZ" dirty="0" smtClean="0"/>
              <a:t>zelená</a:t>
            </a:r>
            <a:r>
              <a:rPr lang="de-DE" dirty="0" smtClean="0"/>
              <a:t> </a:t>
            </a:r>
            <a:r>
              <a:rPr lang="de-DE" dirty="0"/>
              <a:t>(++) – top </a:t>
            </a:r>
            <a:r>
              <a:rPr lang="de-DE" dirty="0" err="1"/>
              <a:t>of</a:t>
            </a:r>
            <a:r>
              <a:rPr lang="de-DE" dirty="0"/>
              <a:t> all!! </a:t>
            </a:r>
            <a:endParaRPr lang="de-DE" dirty="0" smtClean="0"/>
          </a:p>
          <a:p>
            <a:r>
              <a:rPr lang="de-DE" dirty="0" smtClean="0"/>
              <a:t>0 –</a:t>
            </a:r>
            <a:r>
              <a:rPr lang="cs-CZ" dirty="0" smtClean="0"/>
              <a:t> šedá </a:t>
            </a:r>
            <a:r>
              <a:rPr lang="de-DE" dirty="0" smtClean="0"/>
              <a:t>= </a:t>
            </a:r>
            <a:r>
              <a:rPr lang="cs-CZ" dirty="0" smtClean="0"/>
              <a:t>žádná data</a:t>
            </a:r>
            <a:r>
              <a:rPr lang="de-DE" dirty="0" smtClean="0"/>
              <a:t> </a:t>
            </a:r>
            <a:r>
              <a:rPr lang="de-DE" i="1" dirty="0" smtClean="0"/>
              <a:t>(</a:t>
            </a:r>
            <a:r>
              <a:rPr lang="cs-CZ" i="1" dirty="0" smtClean="0"/>
              <a:t>vyplňte </a:t>
            </a:r>
            <a:r>
              <a:rPr lang="de-DE" i="1" dirty="0" smtClean="0"/>
              <a:t>„0“)</a:t>
            </a:r>
          </a:p>
          <a:p>
            <a:r>
              <a:rPr lang="de-DE" dirty="0" smtClean="0"/>
              <a:t>0 -</a:t>
            </a:r>
            <a:r>
              <a:rPr lang="cs-CZ" dirty="0" smtClean="0"/>
              <a:t> červená</a:t>
            </a:r>
            <a:r>
              <a:rPr lang="de-DE" dirty="0" smtClean="0"/>
              <a:t>  =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cs-CZ" dirty="0" smtClean="0"/>
              <a:t>k dispozici, ale žádná zelená</a:t>
            </a:r>
            <a:r>
              <a:rPr lang="de-DE" dirty="0" smtClean="0"/>
              <a:t> </a:t>
            </a:r>
            <a:r>
              <a:rPr lang="de-DE" i="1" dirty="0" smtClean="0"/>
              <a:t>(</a:t>
            </a:r>
            <a:r>
              <a:rPr lang="cs-CZ" i="1" dirty="0" smtClean="0"/>
              <a:t>vyplňte</a:t>
            </a:r>
            <a:r>
              <a:rPr lang="de-DE" i="1" dirty="0" smtClean="0"/>
              <a:t> „0</a:t>
            </a:r>
            <a:r>
              <a:rPr lang="cs-CZ" i="1" dirty="0" smtClean="0"/>
              <a:t>,</a:t>
            </a:r>
            <a:r>
              <a:rPr lang="de-DE" i="1" dirty="0" smtClean="0"/>
              <a:t>1“)</a:t>
            </a:r>
            <a:endParaRPr lang="de-DE" dirty="0" smtClean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205728" y="2087817"/>
            <a:ext cx="28895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273050" algn="l"/>
              </a:tabLst>
            </a:pPr>
            <a:r>
              <a:rPr lang="cs-CZ" b="1" u="sng" dirty="0" smtClean="0"/>
              <a:t>Typ kritérií</a:t>
            </a:r>
            <a:r>
              <a:rPr lang="de-DE" b="1" u="sng" dirty="0" smtClean="0"/>
              <a:t>:</a:t>
            </a:r>
            <a:endParaRPr lang="de-DE" b="1" u="sng" dirty="0"/>
          </a:p>
          <a:p>
            <a:pPr>
              <a:tabLst>
                <a:tab pos="273050" algn="l"/>
              </a:tabLst>
            </a:pPr>
            <a:r>
              <a:rPr lang="de-DE" dirty="0" smtClean="0"/>
              <a:t>I	- </a:t>
            </a:r>
            <a:r>
              <a:rPr lang="cs-CZ" dirty="0" smtClean="0"/>
              <a:t>podle kategorie</a:t>
            </a:r>
            <a:endParaRPr lang="de-DE" dirty="0" smtClean="0"/>
          </a:p>
          <a:p>
            <a:pPr>
              <a:tabLst>
                <a:tab pos="273050" algn="l"/>
              </a:tabLst>
            </a:pPr>
            <a:r>
              <a:rPr lang="de-DE" dirty="0" smtClean="0"/>
              <a:t>II	- </a:t>
            </a:r>
            <a:r>
              <a:rPr lang="cs-CZ" dirty="0" smtClean="0"/>
              <a:t>podle </a:t>
            </a:r>
            <a:r>
              <a:rPr lang="de-DE" dirty="0" smtClean="0"/>
              <a:t>% </a:t>
            </a:r>
            <a:endParaRPr lang="de-DE" sz="1600" dirty="0" smtClean="0"/>
          </a:p>
          <a:p>
            <a:pPr>
              <a:tabLst>
                <a:tab pos="273050" algn="l"/>
              </a:tabLst>
            </a:pPr>
            <a:r>
              <a:rPr lang="de-DE" dirty="0" smtClean="0"/>
              <a:t>III	- </a:t>
            </a:r>
            <a:r>
              <a:rPr lang="cs-CZ" dirty="0" smtClean="0"/>
              <a:t>podle dat</a:t>
            </a:r>
            <a:endParaRPr lang="de-DE" dirty="0" smtClean="0"/>
          </a:p>
          <a:p>
            <a:pPr>
              <a:tabLst>
                <a:tab pos="273050" algn="l"/>
              </a:tabLst>
            </a:pPr>
            <a:r>
              <a:rPr lang="de-DE" dirty="0" smtClean="0"/>
              <a:t>IV	- </a:t>
            </a:r>
            <a:r>
              <a:rPr lang="cs-CZ" dirty="0" smtClean="0"/>
              <a:t>podle bodů</a:t>
            </a:r>
            <a:endParaRPr lang="de-DE" dirty="0"/>
          </a:p>
        </p:txBody>
      </p:sp>
      <p:sp>
        <p:nvSpPr>
          <p:cNvPr id="13" name="Pfeil nach rechts 12"/>
          <p:cNvSpPr/>
          <p:nvPr/>
        </p:nvSpPr>
        <p:spPr>
          <a:xfrm rot="16200000">
            <a:off x="1502029" y="4737100"/>
            <a:ext cx="700088" cy="70008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14517" y="4657725"/>
            <a:ext cx="12582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b="1" u="sng" dirty="0" smtClean="0"/>
              <a:t>kriterium</a:t>
            </a:r>
            <a:endParaRPr lang="de-DE" b="1" u="sng" dirty="0"/>
          </a:p>
        </p:txBody>
      </p:sp>
      <p:cxnSp>
        <p:nvCxnSpPr>
          <p:cNvPr id="16" name="Gerade Verbindung 15"/>
          <p:cNvCxnSpPr/>
          <p:nvPr/>
        </p:nvCxnSpPr>
        <p:spPr>
          <a:xfrm>
            <a:off x="339318" y="2613204"/>
            <a:ext cx="5332021" cy="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9"/>
          <p:cNvSpPr>
            <a:spLocks noChangeArrowheads="1"/>
          </p:cNvSpPr>
          <p:nvPr/>
        </p:nvSpPr>
        <p:spPr bwMode="auto">
          <a:xfrm>
            <a:off x="1125175" y="57150"/>
            <a:ext cx="6630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EVALUA</a:t>
            </a:r>
            <a:r>
              <a:rPr lang="cs-CZ" b="1" dirty="0" smtClean="0"/>
              <a:t>ČNÍ NÁSTROJ </a:t>
            </a:r>
            <a:r>
              <a:rPr lang="de-DE" b="1" dirty="0" smtClean="0"/>
              <a:t>– </a:t>
            </a:r>
            <a:r>
              <a:rPr lang="cs-CZ" b="1" dirty="0" smtClean="0"/>
              <a:t>KRITERIÁLNÍ DIAGRAM INTENSE</a:t>
            </a:r>
            <a:endParaRPr lang="de-DE" b="1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4052888"/>
            <a:ext cx="8486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9" grpId="0"/>
      <p:bldP spid="11" grpId="0"/>
      <p:bldP spid="12" grpId="0"/>
      <p:bldP spid="13" grpId="0" animBg="1"/>
      <p:bldP spid="14" grpId="0"/>
      <p:bldP spid="1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387475" y="2038350"/>
            <a:ext cx="65706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2000">
              <a:solidFill>
                <a:schemeClr val="bg2"/>
              </a:solidFill>
            </a:endParaRPr>
          </a:p>
          <a:p>
            <a:endParaRPr lang="de-DE" sz="2000">
              <a:solidFill>
                <a:schemeClr val="bg2"/>
              </a:solidFill>
            </a:endParaRPr>
          </a:p>
          <a:p>
            <a:endParaRPr lang="de-DE" sz="2000">
              <a:solidFill>
                <a:schemeClr val="bg2"/>
              </a:solidFill>
            </a:endParaRPr>
          </a:p>
          <a:p>
            <a:r>
              <a:rPr lang="en-GB"/>
              <a:t/>
            </a:r>
            <a:br>
              <a:rPr lang="en-GB"/>
            </a:br>
            <a:endParaRPr lang="en-GB"/>
          </a:p>
          <a:p>
            <a:pPr eaLnBrk="0" hangingPunct="0"/>
            <a:endParaRPr lang="en-GB" sz="1000" i="1"/>
          </a:p>
          <a:p>
            <a:pPr eaLnBrk="0" hangingPunct="0"/>
            <a:r>
              <a:rPr lang="en-GB"/>
              <a:t>	</a:t>
            </a:r>
          </a:p>
          <a:p>
            <a:endParaRPr lang="de-DE" sz="2000">
              <a:solidFill>
                <a:schemeClr val="bg2"/>
              </a:solidFill>
            </a:endParaRPr>
          </a:p>
          <a:p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Budova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Celkové investiční náklady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rgbClr val="980202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/>
              <a:t>Posuzování</a:t>
            </a:r>
            <a:r>
              <a:rPr lang="de-DE" sz="900" dirty="0" smtClean="0"/>
              <a:t> </a:t>
            </a:r>
            <a:r>
              <a:rPr lang="de-DE" sz="900" dirty="0" err="1" smtClean="0"/>
              <a:t>životního</a:t>
            </a:r>
            <a:r>
              <a:rPr lang="de-DE" sz="900" dirty="0" smtClean="0"/>
              <a:t> </a:t>
            </a:r>
            <a:r>
              <a:rPr lang="de-DE" sz="900" dirty="0" err="1" smtClean="0"/>
              <a:t>cyklu</a:t>
            </a:r>
            <a:r>
              <a:rPr lang="cs-CZ" sz="900" dirty="0" smtClean="0"/>
              <a:t> - náklady a výnosy</a:t>
            </a:r>
            <a:endParaRPr lang="de-DE" sz="1400" dirty="0">
              <a:latin typeface="Times New Roman" pitchFamily="18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Územní plánování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err="1" smtClean="0"/>
              <a:t>Ekomateriály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/>
              <a:t>Energetický</a:t>
            </a:r>
            <a:r>
              <a:rPr lang="de-DE" sz="1000" dirty="0" smtClean="0"/>
              <a:t> </a:t>
            </a:r>
            <a:r>
              <a:rPr lang="de-DE" sz="1000" dirty="0" err="1" smtClean="0"/>
              <a:t>standard</a:t>
            </a:r>
            <a:r>
              <a:rPr lang="de-DE" sz="1000" dirty="0" smtClean="0"/>
              <a:t> </a:t>
            </a:r>
            <a:r>
              <a:rPr lang="de-DE" sz="1000" dirty="0" err="1" smtClean="0"/>
              <a:t>ve</a:t>
            </a:r>
            <a:r>
              <a:rPr lang="de-DE" sz="1000" dirty="0" smtClean="0"/>
              <a:t> </a:t>
            </a:r>
            <a:r>
              <a:rPr lang="de-DE" sz="1000" dirty="0" err="1" smtClean="0"/>
              <a:t>vztahu</a:t>
            </a:r>
            <a:r>
              <a:rPr lang="de-DE" sz="1000" dirty="0" smtClean="0"/>
              <a:t> k </a:t>
            </a:r>
            <a:r>
              <a:rPr lang="de-DE" sz="1000" dirty="0" err="1" smtClean="0"/>
              <a:t>legislativě</a:t>
            </a:r>
            <a:endParaRPr lang="de-DE" sz="1600" dirty="0">
              <a:latin typeface="Times New Roman" pitchFamily="18" charset="0"/>
            </a:endParaRP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/>
              <a:t>Principy</a:t>
            </a:r>
            <a:r>
              <a:rPr lang="de-DE" sz="1200" dirty="0" smtClean="0"/>
              <a:t> </a:t>
            </a:r>
            <a:r>
              <a:rPr lang="de-DE" sz="1200" dirty="0" err="1" smtClean="0"/>
              <a:t>projektování</a:t>
            </a:r>
            <a:r>
              <a:rPr lang="de-DE" sz="1200" dirty="0" smtClean="0"/>
              <a:t> </a:t>
            </a:r>
            <a:r>
              <a:rPr lang="de-DE" sz="1200" dirty="0" err="1" smtClean="0"/>
              <a:t>budovy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rgbClr val="92D05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Kontrola kvality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střechy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zdí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podlahy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Průvzdušnost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rgbClr val="980202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Větrání</a:t>
            </a:r>
            <a:endParaRPr lang="de-DE" sz="1200" dirty="0"/>
          </a:p>
          <a:p>
            <a:pPr algn="ctr"/>
            <a:endParaRPr lang="de-DE" sz="1200" dirty="0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Vytápění a chlazení</a:t>
            </a:r>
            <a:endParaRPr lang="de-DE" sz="1200" dirty="0" smtClean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rgbClr val="980202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Obnovitelné zdroje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25623" name="Rectangle 3"/>
          <p:cNvSpPr>
            <a:spLocks noChangeArrowheads="1"/>
          </p:cNvSpPr>
          <p:nvPr/>
        </p:nvSpPr>
        <p:spPr bwMode="auto">
          <a:xfrm>
            <a:off x="374650" y="895350"/>
            <a:ext cx="82772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Holistický přístup </a:t>
            </a:r>
            <a:r>
              <a:rPr lang="de-DE" sz="2000" dirty="0" smtClean="0"/>
              <a:t>I:</a:t>
            </a:r>
            <a:r>
              <a:rPr lang="cs-CZ" sz="2000" dirty="0" smtClean="0"/>
              <a:t> co je zmiňováno či pokryto direktivou</a:t>
            </a:r>
            <a:r>
              <a:rPr lang="de-DE" sz="2000" dirty="0" smtClean="0"/>
              <a:t> </a:t>
            </a:r>
            <a:r>
              <a:rPr lang="de-DE" sz="2000" dirty="0" err="1"/>
              <a:t>EPBD</a:t>
            </a:r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25624" name="Rectangle 26"/>
          <p:cNvSpPr>
            <a:spLocks noChangeArrowheads="1"/>
          </p:cNvSpPr>
          <p:nvPr/>
        </p:nvSpPr>
        <p:spPr bwMode="auto">
          <a:xfrm>
            <a:off x="4197477" y="4575048"/>
            <a:ext cx="2038350" cy="23812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/>
              <a:t>EPBD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12315" name="Rectangle 28"/>
          <p:cNvSpPr>
            <a:spLocks noChangeArrowheads="1"/>
          </p:cNvSpPr>
          <p:nvPr/>
        </p:nvSpPr>
        <p:spPr bwMode="auto">
          <a:xfrm>
            <a:off x="4197477" y="4886706"/>
            <a:ext cx="2038350" cy="228600"/>
          </a:xfrm>
          <a:prstGeom prst="rect">
            <a:avLst/>
          </a:prstGeom>
          <a:solidFill>
            <a:srgbClr val="980202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dirty="0" smtClean="0"/>
              <a:t>Novela </a:t>
            </a:r>
            <a:r>
              <a:rPr lang="de-DE" sz="1200" dirty="0" err="1" smtClean="0"/>
              <a:t>EPBD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25626" name="Rectangle 32"/>
          <p:cNvSpPr>
            <a:spLocks noChangeArrowheads="1"/>
          </p:cNvSpPr>
          <p:nvPr/>
        </p:nvSpPr>
        <p:spPr bwMode="auto">
          <a:xfrm>
            <a:off x="6283071" y="4525836"/>
            <a:ext cx="28609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 </a:t>
            </a:r>
            <a:r>
              <a:rPr lang="cs-CZ" sz="1200" dirty="0" smtClean="0"/>
              <a:t>pokryto </a:t>
            </a:r>
            <a:r>
              <a:rPr lang="de-DE" sz="1200" dirty="0" err="1" smtClean="0"/>
              <a:t>EPBD</a:t>
            </a:r>
            <a:r>
              <a:rPr lang="de-DE" sz="1200" dirty="0" smtClean="0"/>
              <a:t> (</a:t>
            </a:r>
            <a:r>
              <a:rPr lang="cs-CZ" sz="1200" dirty="0" smtClean="0"/>
              <a:t>zelená</a:t>
            </a:r>
            <a:r>
              <a:rPr lang="de-DE" sz="1200" dirty="0" smtClean="0"/>
              <a:t>)</a:t>
            </a:r>
            <a:endParaRPr lang="de-DE" sz="1400" b="1" dirty="0"/>
          </a:p>
        </p:txBody>
      </p:sp>
      <p:sp>
        <p:nvSpPr>
          <p:cNvPr id="25627" name="Rectangle 35"/>
          <p:cNvSpPr>
            <a:spLocks noChangeArrowheads="1"/>
          </p:cNvSpPr>
          <p:nvPr/>
        </p:nvSpPr>
        <p:spPr bwMode="auto">
          <a:xfrm>
            <a:off x="4197477" y="5298567"/>
            <a:ext cx="2038350" cy="238125"/>
          </a:xfrm>
          <a:prstGeom prst="rect">
            <a:avLst/>
          </a:prstGeom>
          <a:solidFill>
            <a:srgbClr val="92D05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/>
              <a:t>EPBD</a:t>
            </a:r>
            <a:endParaRPr lang="de-DE" sz="2400">
              <a:latin typeface="Times New Roman" pitchFamily="18" charset="0"/>
            </a:endParaRPr>
          </a:p>
        </p:txBody>
      </p:sp>
      <p:sp>
        <p:nvSpPr>
          <p:cNvPr id="25628" name="Rectangle 36"/>
          <p:cNvSpPr>
            <a:spLocks noChangeArrowheads="1"/>
          </p:cNvSpPr>
          <p:nvPr/>
        </p:nvSpPr>
        <p:spPr bwMode="auto">
          <a:xfrm>
            <a:off x="6210300" y="5303965"/>
            <a:ext cx="29337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/>
              <a:t>Zmíněno v </a:t>
            </a:r>
            <a:r>
              <a:rPr lang="de-DE" sz="1200" dirty="0" err="1" smtClean="0"/>
              <a:t>EPBD</a:t>
            </a:r>
            <a:r>
              <a:rPr lang="de-DE" sz="1200" dirty="0" smtClean="0"/>
              <a:t> (</a:t>
            </a:r>
            <a:r>
              <a:rPr lang="cs-CZ" sz="1200" dirty="0" smtClean="0"/>
              <a:t>světle zelená</a:t>
            </a:r>
            <a:r>
              <a:rPr lang="de-DE" sz="1200" dirty="0" smtClean="0"/>
              <a:t>)</a:t>
            </a:r>
          </a:p>
          <a:p>
            <a:endParaRPr lang="de-DE" sz="800" dirty="0"/>
          </a:p>
          <a:p>
            <a:r>
              <a:rPr lang="cs-CZ" sz="1200" dirty="0" smtClean="0"/>
              <a:t>Zmíněno v novele </a:t>
            </a:r>
            <a:r>
              <a:rPr lang="de-DE" sz="1200" dirty="0" err="1" smtClean="0"/>
              <a:t>EPBD</a:t>
            </a:r>
            <a:r>
              <a:rPr lang="cs-CZ" sz="1200" dirty="0" smtClean="0"/>
              <a:t> </a:t>
            </a:r>
            <a:r>
              <a:rPr lang="de-DE" sz="1200" dirty="0" smtClean="0"/>
              <a:t>(</a:t>
            </a:r>
            <a:r>
              <a:rPr lang="cs-CZ" sz="1200" dirty="0" smtClean="0"/>
              <a:t>světle modrá</a:t>
            </a:r>
            <a:r>
              <a:rPr lang="de-DE" sz="1200" dirty="0" smtClean="0"/>
              <a:t>)</a:t>
            </a:r>
          </a:p>
        </p:txBody>
      </p:sp>
      <p:sp>
        <p:nvSpPr>
          <p:cNvPr id="12319" name="Rectangle 37"/>
          <p:cNvSpPr>
            <a:spLocks noChangeArrowheads="1"/>
          </p:cNvSpPr>
          <p:nvPr/>
        </p:nvSpPr>
        <p:spPr bwMode="auto">
          <a:xfrm>
            <a:off x="4197477" y="5612892"/>
            <a:ext cx="2038350" cy="238125"/>
          </a:xfrm>
          <a:prstGeom prst="rect">
            <a:avLst/>
          </a:prstGeom>
          <a:solidFill>
            <a:srgbClr val="980202">
              <a:alpha val="9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dirty="0" smtClean="0"/>
              <a:t>Novela </a:t>
            </a:r>
            <a:r>
              <a:rPr lang="de-DE" sz="1200" dirty="0" err="1" smtClean="0"/>
              <a:t>EPBD</a:t>
            </a:r>
            <a:endParaRPr lang="de-DE" sz="1200" dirty="0">
              <a:latin typeface="Times New Roman" pitchFamily="18" charset="0"/>
            </a:endParaRPr>
          </a:p>
        </p:txBody>
      </p:sp>
      <p:sp>
        <p:nvSpPr>
          <p:cNvPr id="25630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7415804-9A4C-4F42-A34D-9D90F54AAE9E}" type="slidenum">
              <a:rPr lang="en-GB" sz="1100">
                <a:solidFill>
                  <a:srgbClr val="46468C"/>
                </a:solidFill>
              </a:rPr>
              <a:pPr algn="r"/>
              <a:t>8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6283071" y="4843337"/>
            <a:ext cx="28609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 </a:t>
            </a:r>
            <a:r>
              <a:rPr lang="cs-CZ" sz="1200" dirty="0" smtClean="0"/>
              <a:t>pokryto</a:t>
            </a:r>
            <a:r>
              <a:rPr lang="de-DE" sz="1200" dirty="0" smtClean="0"/>
              <a:t> </a:t>
            </a:r>
            <a:r>
              <a:rPr lang="de-DE" sz="1200" dirty="0" err="1" smtClean="0"/>
              <a:t>EPBD</a:t>
            </a:r>
            <a:r>
              <a:rPr lang="cs-CZ" sz="1200" dirty="0" smtClean="0"/>
              <a:t> novelou</a:t>
            </a:r>
            <a:r>
              <a:rPr lang="de-DE" sz="1200" dirty="0" smtClean="0"/>
              <a:t> (</a:t>
            </a:r>
            <a:r>
              <a:rPr lang="cs-CZ" sz="1200" dirty="0" smtClean="0"/>
              <a:t>modrá</a:t>
            </a:r>
            <a:r>
              <a:rPr lang="de-DE" sz="1200" dirty="0" smtClean="0"/>
              <a:t>)</a:t>
            </a:r>
            <a:endParaRPr lang="de-DE" sz="1400" b="1" dirty="0"/>
          </a:p>
        </p:txBody>
      </p:sp>
      <p:sp>
        <p:nvSpPr>
          <p:cNvPr id="13347" name="Rectangle 16"/>
          <p:cNvSpPr>
            <a:spLocks noChangeArrowheads="1"/>
          </p:cNvSpPr>
          <p:nvPr/>
        </p:nvSpPr>
        <p:spPr bwMode="auto">
          <a:xfrm>
            <a:off x="161924" y="5181600"/>
            <a:ext cx="2657476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r>
              <a:rPr lang="cs-CZ" sz="1200" dirty="0" smtClean="0"/>
              <a:t>Klima interiéru</a:t>
            </a:r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2400" dirty="0">
              <a:solidFill>
                <a:srgbClr val="A6A6A6"/>
              </a:solidFill>
              <a:latin typeface="Times New Roman" pitchFamily="18" charset="0"/>
            </a:endParaRPr>
          </a:p>
        </p:txBody>
      </p:sp>
      <p:sp>
        <p:nvSpPr>
          <p:cNvPr id="13348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rgbClr val="92D050">
              <a:alpha val="6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200" dirty="0" smtClean="0"/>
              <a:t>Součinitel tepelné prostupnosti oken</a:t>
            </a:r>
          </a:p>
          <a:p>
            <a:pPr algn="ctr"/>
            <a:r>
              <a:rPr lang="cs-CZ" sz="1200" dirty="0" smtClean="0"/>
              <a:t>U-</a:t>
            </a:r>
            <a:r>
              <a:rPr lang="cs-CZ" sz="1200" dirty="0" err="1" smtClean="0"/>
              <a:t>value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35" name="Rechteck 9"/>
          <p:cNvSpPr>
            <a:spLocks noChangeArrowheads="1"/>
          </p:cNvSpPr>
          <p:nvPr/>
        </p:nvSpPr>
        <p:spPr bwMode="auto">
          <a:xfrm>
            <a:off x="3319750" y="222250"/>
            <a:ext cx="2749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HOLISTIC</a:t>
            </a:r>
            <a:r>
              <a:rPr lang="cs-CZ" b="1" dirty="0" err="1" smtClean="0"/>
              <a:t>KÁ</a:t>
            </a:r>
            <a:r>
              <a:rPr lang="cs-CZ" b="1" dirty="0" smtClean="0"/>
              <a:t> KRITERIA</a:t>
            </a:r>
            <a:endParaRPr lang="de-DE" b="1" dirty="0"/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V="1">
            <a:off x="-5075" y="950026"/>
            <a:ext cx="9149075" cy="247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16700" y="1306286"/>
            <a:ext cx="9115425" cy="816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4203573" y="6033516"/>
            <a:ext cx="2038350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dirty="0" smtClean="0"/>
              <a:t>Bez barvy</a:t>
            </a:r>
            <a:endParaRPr lang="de-DE" sz="1200" dirty="0">
              <a:latin typeface="Times New Roman" pitchFamily="18" charset="0"/>
            </a:endParaRP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321552" y="6005005"/>
            <a:ext cx="28407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/>
              <a:t>nezmiňováno, nepokryto</a:t>
            </a:r>
            <a:endParaRPr lang="de-DE" sz="1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  <p:bldP spid="12310" grpId="0" animBg="1"/>
      <p:bldP spid="12311" grpId="0" animBg="1"/>
      <p:bldP spid="13347" grpId="0" animBg="1"/>
      <p:bldP spid="133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1387475" y="2038350"/>
            <a:ext cx="6570663" cy="739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 sz="2000">
              <a:solidFill>
                <a:schemeClr val="bg2"/>
              </a:solidFill>
            </a:endParaRPr>
          </a:p>
          <a:p>
            <a:endParaRPr lang="de-DE" sz="2000">
              <a:solidFill>
                <a:schemeClr val="bg2"/>
              </a:solidFill>
            </a:endParaRPr>
          </a:p>
          <a:p>
            <a:endParaRPr lang="de-DE" sz="2000">
              <a:solidFill>
                <a:schemeClr val="bg2"/>
              </a:solidFill>
            </a:endParaRPr>
          </a:p>
          <a:p>
            <a:r>
              <a:rPr lang="en-GB"/>
              <a:t/>
            </a:r>
            <a:br>
              <a:rPr lang="en-GB"/>
            </a:br>
            <a:endParaRPr lang="en-GB"/>
          </a:p>
          <a:p>
            <a:pPr eaLnBrk="0" hangingPunct="0"/>
            <a:endParaRPr lang="en-GB" sz="1000" i="1"/>
          </a:p>
          <a:p>
            <a:pPr eaLnBrk="0" hangingPunct="0"/>
            <a:r>
              <a:rPr lang="en-GB"/>
              <a:t>	</a:t>
            </a:r>
          </a:p>
          <a:p>
            <a:endParaRPr lang="de-DE" sz="2000">
              <a:solidFill>
                <a:schemeClr val="bg2"/>
              </a:solidFill>
            </a:endParaRPr>
          </a:p>
          <a:p>
            <a:endParaRPr lang="de-DE" sz="2000" b="1">
              <a:solidFill>
                <a:schemeClr val="bg2"/>
              </a:solidFill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Socio</a:t>
            </a:r>
            <a:r>
              <a:rPr lang="cs-CZ" sz="1200" b="1" dirty="0" smtClean="0"/>
              <a:t>-ekonomická kriteria</a:t>
            </a:r>
            <a:endParaRPr lang="de-DE" sz="1200" b="1" dirty="0"/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err="1" smtClean="0"/>
              <a:t>Budova</a:t>
            </a:r>
            <a:endParaRPr lang="de-DE" sz="1200" b="1" dirty="0" err="1" smtClean="0"/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cs-CZ" sz="1200" b="1" dirty="0" smtClean="0"/>
              <a:t>Technické vybavení</a:t>
            </a:r>
            <a:endParaRPr lang="de-DE" sz="1200" b="1" dirty="0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Celkové investiční náklady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4" name="Rectangle 11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900" dirty="0" err="1" smtClean="0"/>
              <a:t>Posuzování</a:t>
            </a:r>
            <a:r>
              <a:rPr lang="de-DE" sz="900" dirty="0" smtClean="0"/>
              <a:t> </a:t>
            </a:r>
            <a:r>
              <a:rPr lang="de-DE" sz="900" dirty="0" err="1" smtClean="0"/>
              <a:t>životního</a:t>
            </a:r>
            <a:r>
              <a:rPr lang="de-DE" sz="900" dirty="0" smtClean="0"/>
              <a:t> </a:t>
            </a:r>
            <a:r>
              <a:rPr lang="de-DE" sz="900" dirty="0" err="1" smtClean="0"/>
              <a:t>cyklu</a:t>
            </a:r>
            <a:r>
              <a:rPr lang="cs-CZ" sz="900" dirty="0" smtClean="0"/>
              <a:t> - náklady a výnosy</a:t>
            </a:r>
            <a:endParaRPr lang="de-DE" sz="1400" dirty="0">
              <a:latin typeface="Times New Roman" pitchFamily="18" charset="0"/>
            </a:endParaRPr>
          </a:p>
        </p:txBody>
      </p:sp>
      <p:sp>
        <p:nvSpPr>
          <p:cNvPr id="58" name="Rectangle 12"/>
          <p:cNvSpPr>
            <a:spLocks noChangeArrowheads="1"/>
          </p:cNvSpPr>
          <p:nvPr/>
        </p:nvSpPr>
        <p:spPr bwMode="auto">
          <a:xfrm>
            <a:off x="190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Územní plánování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59" name="Rectangle 13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err="1" smtClean="0"/>
              <a:t>Ekomateriály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0" name="Rectangle 14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000" dirty="0" err="1" smtClean="0"/>
              <a:t>Energetický</a:t>
            </a:r>
            <a:r>
              <a:rPr lang="de-DE" sz="1000" dirty="0" smtClean="0"/>
              <a:t> </a:t>
            </a:r>
            <a:r>
              <a:rPr lang="de-DE" sz="1000" dirty="0" err="1" smtClean="0"/>
              <a:t>standard</a:t>
            </a:r>
            <a:r>
              <a:rPr lang="de-DE" sz="1000" dirty="0" smtClean="0"/>
              <a:t> </a:t>
            </a:r>
            <a:r>
              <a:rPr lang="de-DE" sz="1000" dirty="0" err="1" smtClean="0"/>
              <a:t>ve</a:t>
            </a:r>
            <a:r>
              <a:rPr lang="de-DE" sz="1000" dirty="0" smtClean="0"/>
              <a:t> </a:t>
            </a:r>
            <a:r>
              <a:rPr lang="de-DE" sz="1000" dirty="0" err="1" smtClean="0"/>
              <a:t>vztahu</a:t>
            </a:r>
            <a:r>
              <a:rPr lang="de-DE" sz="1000" dirty="0" smtClean="0"/>
              <a:t> k </a:t>
            </a:r>
            <a:r>
              <a:rPr lang="de-DE" sz="1000" dirty="0" err="1" smtClean="0"/>
              <a:t>legislativě</a:t>
            </a:r>
            <a:endParaRPr lang="de-DE" sz="1600" dirty="0">
              <a:latin typeface="Times New Roman" pitchFamily="18" charset="0"/>
            </a:endParaRPr>
          </a:p>
        </p:txBody>
      </p:sp>
      <p:sp>
        <p:nvSpPr>
          <p:cNvPr id="61" name="Rectangle 15"/>
          <p:cNvSpPr>
            <a:spLocks noChangeArrowheads="1"/>
          </p:cNvSpPr>
          <p:nvPr/>
        </p:nvSpPr>
        <p:spPr bwMode="auto">
          <a:xfrm>
            <a:off x="180975" y="42957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dirty="0" err="1" smtClean="0"/>
              <a:t>Principy</a:t>
            </a:r>
            <a:r>
              <a:rPr lang="de-DE" sz="1200" dirty="0" smtClean="0"/>
              <a:t> </a:t>
            </a:r>
            <a:r>
              <a:rPr lang="de-DE" sz="1200" dirty="0" err="1" smtClean="0"/>
              <a:t>projektování</a:t>
            </a:r>
            <a:r>
              <a:rPr lang="de-DE" sz="1200" dirty="0" smtClean="0"/>
              <a:t> </a:t>
            </a:r>
            <a:r>
              <a:rPr lang="de-DE" sz="1200" dirty="0" err="1" smtClean="0"/>
              <a:t>budovy</a:t>
            </a:r>
            <a:endParaRPr lang="de-DE" sz="2400" dirty="0">
              <a:latin typeface="Times New Roman" pitchFamily="18" charset="0"/>
            </a:endParaRPr>
          </a:p>
        </p:txBody>
      </p:sp>
      <p:sp>
        <p:nvSpPr>
          <p:cNvPr id="62" name="Rectangle 16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Kontrola kvality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střechy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4" name="Rectangle 18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zdí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5" name="Rectangle 19"/>
          <p:cNvSpPr>
            <a:spLocks noChangeArrowheads="1"/>
          </p:cNvSpPr>
          <p:nvPr/>
        </p:nvSpPr>
        <p:spPr bwMode="auto">
          <a:xfrm>
            <a:off x="3238500" y="300037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Izolace podlahy</a:t>
            </a:r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6" name="Rectangle 20"/>
          <p:cNvSpPr>
            <a:spLocks noChangeArrowheads="1"/>
          </p:cNvSpPr>
          <p:nvPr/>
        </p:nvSpPr>
        <p:spPr bwMode="auto">
          <a:xfrm>
            <a:off x="3238500" y="34480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Průvzdušnost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7" name="Rectangle 21"/>
          <p:cNvSpPr>
            <a:spLocks noChangeArrowheads="1"/>
          </p:cNvSpPr>
          <p:nvPr/>
        </p:nvSpPr>
        <p:spPr bwMode="auto">
          <a:xfrm>
            <a:off x="6305550" y="21050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/>
          </a:p>
          <a:p>
            <a:pPr algn="ctr"/>
            <a:r>
              <a:rPr lang="cs-CZ" sz="1200" dirty="0" smtClean="0"/>
              <a:t>Větrání</a:t>
            </a:r>
            <a:endParaRPr lang="de-DE" sz="1200" dirty="0"/>
          </a:p>
          <a:p>
            <a:pPr algn="ctr"/>
            <a:endParaRPr lang="de-DE" sz="1200" dirty="0"/>
          </a:p>
        </p:txBody>
      </p:sp>
      <p:sp>
        <p:nvSpPr>
          <p:cNvPr id="68" name="Rectangle 22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Vytápění a chlazení</a:t>
            </a:r>
            <a:endParaRPr lang="de-DE" sz="1200" dirty="0" smtClean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69" name="Rectangle 23"/>
          <p:cNvSpPr>
            <a:spLocks noChangeArrowheads="1"/>
          </p:cNvSpPr>
          <p:nvPr/>
        </p:nvSpPr>
        <p:spPr bwMode="auto">
          <a:xfrm>
            <a:off x="6315075" y="30099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r>
              <a:rPr lang="cs-CZ" sz="1200" dirty="0" smtClean="0"/>
              <a:t>Obnovitelné zdroje</a:t>
            </a:r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r>
              <a:rPr lang="cs-CZ" sz="1200" dirty="0" smtClean="0"/>
              <a:t>Klima interiéru</a:t>
            </a:r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2400" dirty="0">
              <a:solidFill>
                <a:srgbClr val="A6A6A6"/>
              </a:solidFill>
              <a:latin typeface="Times New Roman" pitchFamily="18" charset="0"/>
            </a:endParaRPr>
          </a:p>
        </p:txBody>
      </p:sp>
      <p:sp>
        <p:nvSpPr>
          <p:cNvPr id="71" name="Rectangle 19"/>
          <p:cNvSpPr>
            <a:spLocks noChangeArrowheads="1"/>
          </p:cNvSpPr>
          <p:nvPr/>
        </p:nvSpPr>
        <p:spPr bwMode="auto">
          <a:xfrm>
            <a:off x="3248025" y="3905250"/>
            <a:ext cx="2628900" cy="37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1050" dirty="0" smtClean="0"/>
              <a:t>Součinitel tepelné prostupnosti oken</a:t>
            </a:r>
          </a:p>
          <a:p>
            <a:pPr algn="ctr"/>
            <a:r>
              <a:rPr lang="cs-CZ" sz="1050" dirty="0" smtClean="0"/>
              <a:t>U-</a:t>
            </a:r>
            <a:r>
              <a:rPr lang="cs-CZ" sz="1050" dirty="0" err="1" smtClean="0"/>
              <a:t>value</a:t>
            </a:r>
            <a:endParaRPr lang="de-DE" dirty="0">
              <a:latin typeface="Times New Roman" pitchFamily="18" charset="0"/>
            </a:endParaRPr>
          </a:p>
        </p:txBody>
      </p:sp>
      <p:sp>
        <p:nvSpPr>
          <p:cNvPr id="14384" name="Rectangle 1043"/>
          <p:cNvSpPr>
            <a:spLocks noChangeArrowheads="1"/>
          </p:cNvSpPr>
          <p:nvPr/>
        </p:nvSpPr>
        <p:spPr bwMode="auto">
          <a:xfrm>
            <a:off x="3238500" y="3457575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2" name="Rectangle 1034"/>
          <p:cNvSpPr>
            <a:spLocks noChangeArrowheads="1"/>
          </p:cNvSpPr>
          <p:nvPr/>
        </p:nvSpPr>
        <p:spPr bwMode="auto">
          <a:xfrm>
            <a:off x="180975" y="2085975"/>
            <a:ext cx="2628900" cy="371475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3" name="Rectangle 1035"/>
          <p:cNvSpPr>
            <a:spLocks noChangeArrowheads="1"/>
          </p:cNvSpPr>
          <p:nvPr/>
        </p:nvSpPr>
        <p:spPr bwMode="auto">
          <a:xfrm>
            <a:off x="180975" y="2543175"/>
            <a:ext cx="2628900" cy="371475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4" name="Rectangle 1036"/>
          <p:cNvSpPr>
            <a:spLocks noChangeArrowheads="1"/>
          </p:cNvSpPr>
          <p:nvPr/>
        </p:nvSpPr>
        <p:spPr bwMode="auto">
          <a:xfrm>
            <a:off x="242888" y="3033713"/>
            <a:ext cx="2505075" cy="280987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5" name="Rectangle 1037"/>
          <p:cNvSpPr>
            <a:spLocks noChangeArrowheads="1"/>
          </p:cNvSpPr>
          <p:nvPr/>
        </p:nvSpPr>
        <p:spPr bwMode="auto">
          <a:xfrm>
            <a:off x="180975" y="34290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6" name="Rectangle 1038"/>
          <p:cNvSpPr>
            <a:spLocks noChangeArrowheads="1"/>
          </p:cNvSpPr>
          <p:nvPr/>
        </p:nvSpPr>
        <p:spPr bwMode="auto">
          <a:xfrm>
            <a:off x="180975" y="3857625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7" name="Rectangle 1039"/>
          <p:cNvSpPr>
            <a:spLocks noChangeArrowheads="1"/>
          </p:cNvSpPr>
          <p:nvPr/>
        </p:nvSpPr>
        <p:spPr bwMode="auto">
          <a:xfrm>
            <a:off x="177800" y="4295775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8" name="Rectangle 1040"/>
          <p:cNvSpPr>
            <a:spLocks noChangeArrowheads="1"/>
          </p:cNvSpPr>
          <p:nvPr/>
        </p:nvSpPr>
        <p:spPr bwMode="auto">
          <a:xfrm>
            <a:off x="171450" y="474345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29" name="Rectangle 1041"/>
          <p:cNvSpPr>
            <a:spLocks noChangeArrowheads="1"/>
          </p:cNvSpPr>
          <p:nvPr/>
        </p:nvSpPr>
        <p:spPr bwMode="auto">
          <a:xfrm>
            <a:off x="3238500" y="20955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0" name="Rectangle 1042"/>
          <p:cNvSpPr>
            <a:spLocks noChangeArrowheads="1"/>
          </p:cNvSpPr>
          <p:nvPr/>
        </p:nvSpPr>
        <p:spPr bwMode="auto">
          <a:xfrm>
            <a:off x="3238500" y="25527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1" name="Rectangle 1043"/>
          <p:cNvSpPr>
            <a:spLocks noChangeArrowheads="1"/>
          </p:cNvSpPr>
          <p:nvPr/>
        </p:nvSpPr>
        <p:spPr bwMode="auto">
          <a:xfrm>
            <a:off x="3238500" y="30099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3" name="Rectangle 1045"/>
          <p:cNvSpPr>
            <a:spLocks noChangeArrowheads="1"/>
          </p:cNvSpPr>
          <p:nvPr/>
        </p:nvSpPr>
        <p:spPr bwMode="auto">
          <a:xfrm>
            <a:off x="6308725" y="2105025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4" name="Rectangle 1046"/>
          <p:cNvSpPr>
            <a:spLocks noChangeArrowheads="1"/>
          </p:cNvSpPr>
          <p:nvPr/>
        </p:nvSpPr>
        <p:spPr bwMode="auto">
          <a:xfrm>
            <a:off x="6305550" y="2562225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5" name="Rectangle 1047"/>
          <p:cNvSpPr>
            <a:spLocks noChangeArrowheads="1"/>
          </p:cNvSpPr>
          <p:nvPr/>
        </p:nvSpPr>
        <p:spPr bwMode="auto">
          <a:xfrm>
            <a:off x="6305550" y="30099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3338" name="Rectangle 1051"/>
          <p:cNvSpPr>
            <a:spLocks noChangeArrowheads="1"/>
          </p:cNvSpPr>
          <p:nvPr/>
        </p:nvSpPr>
        <p:spPr bwMode="auto">
          <a:xfrm>
            <a:off x="190500" y="2995613"/>
            <a:ext cx="2609850" cy="366712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339" name="Rectangle 1054"/>
          <p:cNvSpPr>
            <a:spLocks noChangeArrowheads="1"/>
          </p:cNvSpPr>
          <p:nvPr/>
        </p:nvSpPr>
        <p:spPr bwMode="auto">
          <a:xfrm>
            <a:off x="230188" y="4343400"/>
            <a:ext cx="2505075" cy="280988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0" name="Rectangle 1055"/>
          <p:cNvSpPr>
            <a:spLocks noChangeArrowheads="1"/>
          </p:cNvSpPr>
          <p:nvPr/>
        </p:nvSpPr>
        <p:spPr bwMode="auto">
          <a:xfrm>
            <a:off x="247650" y="4786313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1" name="Rectangle 1056"/>
          <p:cNvSpPr>
            <a:spLocks noChangeArrowheads="1"/>
          </p:cNvSpPr>
          <p:nvPr/>
        </p:nvSpPr>
        <p:spPr bwMode="auto">
          <a:xfrm>
            <a:off x="3305175" y="2147888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2" name="Rectangle 1057"/>
          <p:cNvSpPr>
            <a:spLocks noChangeArrowheads="1"/>
          </p:cNvSpPr>
          <p:nvPr/>
        </p:nvSpPr>
        <p:spPr bwMode="auto">
          <a:xfrm>
            <a:off x="3295650" y="2595563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3" name="Rectangle 1058"/>
          <p:cNvSpPr>
            <a:spLocks noChangeArrowheads="1"/>
          </p:cNvSpPr>
          <p:nvPr/>
        </p:nvSpPr>
        <p:spPr bwMode="auto">
          <a:xfrm>
            <a:off x="3305175" y="3062288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4" name="Rectangle 1059"/>
          <p:cNvSpPr>
            <a:spLocks noChangeArrowheads="1"/>
          </p:cNvSpPr>
          <p:nvPr/>
        </p:nvSpPr>
        <p:spPr bwMode="auto">
          <a:xfrm>
            <a:off x="3305175" y="3495675"/>
            <a:ext cx="2505075" cy="280988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5" name="Rectangle 1060"/>
          <p:cNvSpPr>
            <a:spLocks noChangeArrowheads="1"/>
          </p:cNvSpPr>
          <p:nvPr/>
        </p:nvSpPr>
        <p:spPr bwMode="auto">
          <a:xfrm>
            <a:off x="6372225" y="3062288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7" name="Rectangle 1062"/>
          <p:cNvSpPr>
            <a:spLocks noChangeArrowheads="1"/>
          </p:cNvSpPr>
          <p:nvPr/>
        </p:nvSpPr>
        <p:spPr bwMode="auto">
          <a:xfrm>
            <a:off x="6372225" y="2614613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8" name="Rectangle 1063"/>
          <p:cNvSpPr>
            <a:spLocks noChangeArrowheads="1"/>
          </p:cNvSpPr>
          <p:nvPr/>
        </p:nvSpPr>
        <p:spPr bwMode="auto">
          <a:xfrm>
            <a:off x="6372225" y="2147888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3349" name="Rectangle 1064"/>
          <p:cNvSpPr>
            <a:spLocks noChangeArrowheads="1"/>
          </p:cNvSpPr>
          <p:nvPr/>
        </p:nvSpPr>
        <p:spPr bwMode="auto">
          <a:xfrm>
            <a:off x="6438900" y="3109913"/>
            <a:ext cx="2381250" cy="195262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6653" name="Rectangle 1066"/>
          <p:cNvSpPr>
            <a:spLocks noChangeArrowheads="1"/>
          </p:cNvSpPr>
          <p:nvPr/>
        </p:nvSpPr>
        <p:spPr bwMode="auto">
          <a:xfrm>
            <a:off x="5312474" y="5017008"/>
            <a:ext cx="1281112" cy="181356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6654" name="Rectangle 1068"/>
          <p:cNvSpPr>
            <a:spLocks noChangeArrowheads="1"/>
          </p:cNvSpPr>
          <p:nvPr/>
        </p:nvSpPr>
        <p:spPr bwMode="auto">
          <a:xfrm>
            <a:off x="5312474" y="5283708"/>
            <a:ext cx="1274762" cy="196849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6655" name="Rectangle 1069"/>
          <p:cNvSpPr>
            <a:spLocks noChangeArrowheads="1"/>
          </p:cNvSpPr>
          <p:nvPr/>
        </p:nvSpPr>
        <p:spPr bwMode="auto">
          <a:xfrm>
            <a:off x="5312474" y="5584127"/>
            <a:ext cx="1268412" cy="169481"/>
          </a:xfrm>
          <a:prstGeom prst="rect">
            <a:avLst/>
          </a:prstGeom>
          <a:noFill/>
          <a:ln w="1587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6656" name="Rectangle 1070"/>
          <p:cNvSpPr>
            <a:spLocks noChangeArrowheads="1"/>
          </p:cNvSpPr>
          <p:nvPr/>
        </p:nvSpPr>
        <p:spPr bwMode="auto">
          <a:xfrm>
            <a:off x="6842824" y="4949127"/>
            <a:ext cx="157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600" dirty="0" smtClean="0"/>
              <a:t>sociální</a:t>
            </a:r>
            <a:endParaRPr lang="de-DE" sz="1600" dirty="0"/>
          </a:p>
          <a:p>
            <a:r>
              <a:rPr lang="cs-CZ" sz="1600" dirty="0" smtClean="0"/>
              <a:t>ekologické</a:t>
            </a:r>
          </a:p>
          <a:p>
            <a:r>
              <a:rPr lang="de-DE" sz="1600" dirty="0" smtClean="0"/>
              <a:t>e</a:t>
            </a:r>
            <a:r>
              <a:rPr lang="cs-CZ" sz="1600" dirty="0" err="1" smtClean="0"/>
              <a:t>konomické</a:t>
            </a:r>
            <a:endParaRPr lang="de-DE" sz="1600" dirty="0"/>
          </a:p>
        </p:txBody>
      </p:sp>
      <p:sp>
        <p:nvSpPr>
          <p:cNvPr id="26658" name="Foliennummernplatzhalter 3"/>
          <p:cNvSpPr txBox="1">
            <a:spLocks noGrp="1"/>
          </p:cNvSpPr>
          <p:nvPr/>
        </p:nvSpPr>
        <p:spPr bwMode="auto">
          <a:xfrm>
            <a:off x="-190500" y="6550025"/>
            <a:ext cx="8001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15B5EFE-BFAF-4680-A4D8-BBD593581C60}" type="slidenum">
              <a:rPr lang="en-GB" sz="1100">
                <a:solidFill>
                  <a:srgbClr val="46468C"/>
                </a:solidFill>
              </a:rPr>
              <a:pPr algn="r"/>
              <a:t>9</a:t>
            </a:fld>
            <a:endParaRPr lang="en-GB" sz="1100">
              <a:solidFill>
                <a:srgbClr val="46468C"/>
              </a:solidFill>
            </a:endParaRPr>
          </a:p>
        </p:txBody>
      </p:sp>
      <p:sp>
        <p:nvSpPr>
          <p:cNvPr id="52" name="Rectangle 1065"/>
          <p:cNvSpPr>
            <a:spLocks noChangeArrowheads="1"/>
          </p:cNvSpPr>
          <p:nvPr/>
        </p:nvSpPr>
        <p:spPr bwMode="auto">
          <a:xfrm>
            <a:off x="236538" y="3475038"/>
            <a:ext cx="2514600" cy="288925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6661" name="Rectangle 3"/>
          <p:cNvSpPr>
            <a:spLocks noChangeArrowheads="1"/>
          </p:cNvSpPr>
          <p:nvPr/>
        </p:nvSpPr>
        <p:spPr bwMode="auto">
          <a:xfrm>
            <a:off x="358775" y="882650"/>
            <a:ext cx="82772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000" dirty="0" smtClean="0"/>
              <a:t>Holistický přístup</a:t>
            </a:r>
            <a:r>
              <a:rPr lang="de-DE" sz="2000" dirty="0" smtClean="0"/>
              <a:t> </a:t>
            </a:r>
            <a:r>
              <a:rPr lang="de-DE" sz="2000" dirty="0"/>
              <a:t>II:  </a:t>
            </a:r>
            <a:r>
              <a:rPr lang="cs-CZ" sz="2000" dirty="0" smtClean="0"/>
              <a:t>aspekty udržitelnosti kritérií</a:t>
            </a:r>
            <a:endParaRPr lang="de-DE" sz="2000" b="1" dirty="0">
              <a:solidFill>
                <a:schemeClr val="bg2"/>
              </a:solidFill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177800" y="1530350"/>
            <a:ext cx="2627313" cy="32702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de-DE" sz="1200" b="1" dirty="0"/>
          </a:p>
        </p:txBody>
      </p: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3214688" y="1530350"/>
            <a:ext cx="2627312" cy="32702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6288088" y="1530350"/>
            <a:ext cx="2627312" cy="32702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de-DE" sz="1200" b="1" dirty="0">
              <a:solidFill>
                <a:schemeClr val="bg2"/>
              </a:solidFill>
            </a:endParaRPr>
          </a:p>
        </p:txBody>
      </p:sp>
      <p:sp>
        <p:nvSpPr>
          <p:cNvPr id="26665" name="Rectangle 16"/>
          <p:cNvSpPr>
            <a:spLocks noChangeArrowheads="1"/>
          </p:cNvSpPr>
          <p:nvPr/>
        </p:nvSpPr>
        <p:spPr bwMode="auto">
          <a:xfrm>
            <a:off x="161925" y="518160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1200" dirty="0">
              <a:solidFill>
                <a:srgbClr val="A6A6A6"/>
              </a:solidFill>
            </a:endParaRPr>
          </a:p>
          <a:p>
            <a:pPr algn="ctr"/>
            <a:endParaRPr lang="de-DE" sz="2400" dirty="0">
              <a:solidFill>
                <a:srgbClr val="A6A6A6"/>
              </a:solidFill>
              <a:latin typeface="Times New Roman" pitchFamily="18" charset="0"/>
            </a:endParaRPr>
          </a:p>
        </p:txBody>
      </p:sp>
      <p:sp>
        <p:nvSpPr>
          <p:cNvPr id="14381" name="Rectangle 1054"/>
          <p:cNvSpPr>
            <a:spLocks noChangeArrowheads="1"/>
          </p:cNvSpPr>
          <p:nvPr/>
        </p:nvSpPr>
        <p:spPr bwMode="auto">
          <a:xfrm>
            <a:off x="230188" y="5229225"/>
            <a:ext cx="2505075" cy="280988"/>
          </a:xfrm>
          <a:prstGeom prst="rect">
            <a:avLst/>
          </a:prstGeom>
          <a:noFill/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14382" name="Rectangle 1043"/>
          <p:cNvSpPr>
            <a:spLocks noChangeArrowheads="1"/>
          </p:cNvSpPr>
          <p:nvPr/>
        </p:nvSpPr>
        <p:spPr bwMode="auto">
          <a:xfrm>
            <a:off x="3238500" y="3905250"/>
            <a:ext cx="2628900" cy="371475"/>
          </a:xfrm>
          <a:prstGeom prst="rect">
            <a:avLst/>
          </a:prstGeom>
          <a:noFill/>
          <a:ln w="158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 dirty="0">
              <a:solidFill>
                <a:schemeClr val="bg2"/>
              </a:solidFill>
            </a:endParaRPr>
          </a:p>
          <a:p>
            <a:pPr algn="ctr"/>
            <a:endParaRPr lang="de-DE" sz="1200" dirty="0"/>
          </a:p>
          <a:p>
            <a:pPr algn="ctr"/>
            <a:endParaRPr lang="de-DE" sz="2400" dirty="0">
              <a:latin typeface="Times New Roman" pitchFamily="18" charset="0"/>
            </a:endParaRPr>
          </a:p>
        </p:txBody>
      </p:sp>
      <p:sp>
        <p:nvSpPr>
          <p:cNvPr id="14383" name="Rectangle 1058"/>
          <p:cNvSpPr>
            <a:spLocks noChangeArrowheads="1"/>
          </p:cNvSpPr>
          <p:nvPr/>
        </p:nvSpPr>
        <p:spPr bwMode="auto">
          <a:xfrm>
            <a:off x="3305175" y="3957638"/>
            <a:ext cx="2505075" cy="280987"/>
          </a:xfrm>
          <a:prstGeom prst="rect">
            <a:avLst/>
          </a:prstGeom>
          <a:noFill/>
          <a:ln w="158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1200">
              <a:solidFill>
                <a:schemeClr val="bg2"/>
              </a:solidFill>
            </a:endParaRPr>
          </a:p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47" name="Line 8"/>
          <p:cNvSpPr>
            <a:spLocks noChangeShapeType="1"/>
          </p:cNvSpPr>
          <p:nvPr/>
        </p:nvSpPr>
        <p:spPr bwMode="auto">
          <a:xfrm flipV="1">
            <a:off x="-5075" y="950026"/>
            <a:ext cx="9149075" cy="247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8" name="Line 8"/>
          <p:cNvSpPr>
            <a:spLocks noChangeShapeType="1"/>
          </p:cNvSpPr>
          <p:nvPr/>
        </p:nvSpPr>
        <p:spPr bwMode="auto">
          <a:xfrm flipV="1">
            <a:off x="16700" y="1306286"/>
            <a:ext cx="9115425" cy="8164"/>
          </a:xfrm>
          <a:prstGeom prst="line">
            <a:avLst/>
          </a:prstGeom>
          <a:noFill/>
          <a:ln w="19050">
            <a:solidFill>
              <a:srgbClr val="8BCC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2" name="Rechteck 9"/>
          <p:cNvSpPr>
            <a:spLocks noChangeArrowheads="1"/>
          </p:cNvSpPr>
          <p:nvPr/>
        </p:nvSpPr>
        <p:spPr bwMode="auto">
          <a:xfrm>
            <a:off x="3319750" y="222250"/>
            <a:ext cx="2749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 smtClean="0"/>
              <a:t>HOLISTIC</a:t>
            </a:r>
            <a:r>
              <a:rPr lang="cs-CZ" b="1" dirty="0" err="1" smtClean="0"/>
              <a:t>KÁ</a:t>
            </a:r>
            <a:r>
              <a:rPr lang="cs-CZ" b="1" dirty="0" smtClean="0"/>
              <a:t> KRITERIA</a:t>
            </a: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4" grpId="0" animBg="1" autoUpdateAnimBg="0"/>
      <p:bldP spid="13322" grpId="0" animBg="1" autoUpdateAnimBg="0"/>
      <p:bldP spid="13323" grpId="0" animBg="1" autoUpdateAnimBg="0"/>
      <p:bldP spid="13324" grpId="0" animBg="1" autoUpdateAnimBg="0"/>
      <p:bldP spid="13325" grpId="0" animBg="1" autoUpdateAnimBg="0"/>
      <p:bldP spid="13326" grpId="0" animBg="1" autoUpdateAnimBg="0"/>
      <p:bldP spid="13327" grpId="0" animBg="1" autoUpdateAnimBg="0"/>
      <p:bldP spid="13328" grpId="0" animBg="1" autoUpdateAnimBg="0"/>
      <p:bldP spid="13329" grpId="0" animBg="1" autoUpdateAnimBg="0"/>
      <p:bldP spid="13330" grpId="0" animBg="1" autoUpdateAnimBg="0"/>
      <p:bldP spid="13331" grpId="0" animBg="1" autoUpdateAnimBg="0"/>
      <p:bldP spid="13333" grpId="0" animBg="1" autoUpdateAnimBg="0"/>
      <p:bldP spid="13334" grpId="0" animBg="1" autoUpdateAnimBg="0"/>
      <p:bldP spid="13335" grpId="0" animBg="1" autoUpdateAnimBg="0"/>
      <p:bldP spid="13338" grpId="0" animBg="1" autoUpdateAnimBg="0"/>
      <p:bldP spid="13339" grpId="0" animBg="1" autoUpdateAnimBg="0"/>
      <p:bldP spid="13340" grpId="0" animBg="1" autoUpdateAnimBg="0"/>
      <p:bldP spid="13341" grpId="0" animBg="1" autoUpdateAnimBg="0"/>
      <p:bldP spid="13342" grpId="0" animBg="1" autoUpdateAnimBg="0"/>
      <p:bldP spid="13343" grpId="0" animBg="1" autoUpdateAnimBg="0"/>
      <p:bldP spid="13344" grpId="0" animBg="1" autoUpdateAnimBg="0"/>
      <p:bldP spid="13345" grpId="0" animBg="1" autoUpdateAnimBg="0"/>
      <p:bldP spid="13347" grpId="0" animBg="1" autoUpdateAnimBg="0"/>
      <p:bldP spid="13348" grpId="0" animBg="1" autoUpdateAnimBg="0"/>
      <p:bldP spid="13349" grpId="0" animBg="1" autoUpdateAnimBg="0"/>
      <p:bldP spid="52" grpId="0" animBg="1" autoUpdateAnimBg="0"/>
      <p:bldP spid="26665" grpId="0" animBg="1"/>
      <p:bldP spid="14381" grpId="0" animBg="1" autoUpdateAnimBg="0"/>
      <p:bldP spid="14382" grpId="0" animBg="1" autoUpdateAnimBg="0"/>
      <p:bldP spid="14383" grpId="0" animBg="1" autoUpdateAnimBg="0"/>
    </p:bldLst>
  </p:timing>
</p:sld>
</file>

<file path=ppt/theme/theme1.xml><?xml version="1.0" encoding="utf-8"?>
<a:theme xmlns:a="http://schemas.openxmlformats.org/drawingml/2006/main" name="iee_slides_master">
  <a:themeElements>
    <a:clrScheme name="iee_slides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ee_slides_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ee_slides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_slides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_slides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iee_slides_master</Template>
  <TotalTime>2094</TotalTime>
  <Words>2075</Words>
  <Application>Microsoft Office PowerPoint</Application>
  <PresentationFormat>Předvádění na obrazovce (4:3)</PresentationFormat>
  <Paragraphs>1246</Paragraphs>
  <Slides>27</Slides>
  <Notes>0</Notes>
  <HiddenSlides>1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27</vt:i4>
      </vt:variant>
    </vt:vector>
  </HeadingPairs>
  <TitlesOfParts>
    <vt:vector size="30" baseType="lpstr">
      <vt:lpstr>iee_slides_master</vt:lpstr>
      <vt:lpstr>Document</vt:lpstr>
      <vt:lpstr>Dokument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desolde</dc:creator>
  <cp:lastModifiedBy>Filip</cp:lastModifiedBy>
  <cp:revision>501</cp:revision>
  <dcterms:created xsi:type="dcterms:W3CDTF">2007-06-14T07:25:36Z</dcterms:created>
  <dcterms:modified xsi:type="dcterms:W3CDTF">2011-06-02T07:19:40Z</dcterms:modified>
</cp:coreProperties>
</file>