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1" r:id="rId5"/>
    <p:sldId id="259" r:id="rId6"/>
    <p:sldId id="260" r:id="rId7"/>
    <p:sldId id="261" r:id="rId8"/>
    <p:sldId id="292" r:id="rId9"/>
    <p:sldId id="262" r:id="rId10"/>
    <p:sldId id="293" r:id="rId11"/>
    <p:sldId id="273" r:id="rId12"/>
    <p:sldId id="264" r:id="rId13"/>
    <p:sldId id="265" r:id="rId14"/>
    <p:sldId id="266" r:id="rId15"/>
    <p:sldId id="277" r:id="rId16"/>
    <p:sldId id="267" r:id="rId17"/>
    <p:sldId id="268" r:id="rId18"/>
    <p:sldId id="278" r:id="rId19"/>
    <p:sldId id="274" r:id="rId20"/>
    <p:sldId id="276" r:id="rId21"/>
    <p:sldId id="269" r:id="rId22"/>
    <p:sldId id="270" r:id="rId23"/>
    <p:sldId id="271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72" r:id="rId3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98" autoAdjust="0"/>
    <p:restoredTop sz="94660"/>
  </p:normalViewPr>
  <p:slideViewPr>
    <p:cSldViewPr snapToGrid="0">
      <p:cViewPr>
        <p:scale>
          <a:sx n="80" d="100"/>
          <a:sy n="80" d="100"/>
        </p:scale>
        <p:origin x="-930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F6006-CD16-4B2F-BBFE-6709EE2A74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7A378-3EFD-4EEC-929D-F7038EDC98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29233-835D-46F0-9057-53B0574263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0E802-11B4-4881-BE51-EF5E6DB3AF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35636-6264-4245-AABD-11A4876E12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6C02A-125D-483C-9B3F-9BDF6488B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C4051-FA68-4BEE-A8B5-780F9C809F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49C23-4A2F-48EA-82AA-4A779301EF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3A2FA-7D09-460C-B316-8CF62F1BFA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3FF61-B739-4C87-8C35-664DFCF7E7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D1C85-24D8-4363-8029-525CF3A914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0EF69-3AA6-4843-B2BF-2C960399D2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0A78D68-65A4-4D8F-9B39-4F17850FB5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62575" y="1589088"/>
            <a:ext cx="25273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03338" y="2216150"/>
            <a:ext cx="2301875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Line 5"/>
          <p:cNvSpPr>
            <a:spLocks noChangeShapeType="1"/>
          </p:cNvSpPr>
          <p:nvPr/>
        </p:nvSpPr>
        <p:spPr bwMode="auto">
          <a:xfrm>
            <a:off x="250825" y="1333500"/>
            <a:ext cx="8569325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552450" y="123825"/>
            <a:ext cx="7620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chemeClr val="folHlink"/>
                </a:solidFill>
              </a:rPr>
              <a:t>Územní plánování a důležité aspekty při projektování</a:t>
            </a:r>
          </a:p>
        </p:txBody>
      </p:sp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3643313" y="2239963"/>
            <a:ext cx="426085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 b="1" dirty="0">
                <a:solidFill>
                  <a:srgbClr val="0099FF"/>
                </a:solidFill>
              </a:rPr>
              <a:t>Ing. František </a:t>
            </a:r>
            <a:r>
              <a:rPr lang="cs-CZ" sz="2800" b="1" dirty="0" err="1">
                <a:solidFill>
                  <a:srgbClr val="0099FF"/>
                </a:solidFill>
              </a:rPr>
              <a:t>Mikulinec</a:t>
            </a:r>
            <a:endParaRPr lang="cs-CZ" sz="2800" b="1" dirty="0">
              <a:solidFill>
                <a:srgbClr val="0099FF"/>
              </a:solidFill>
            </a:endParaRPr>
          </a:p>
          <a:p>
            <a:pPr algn="ctr"/>
            <a:r>
              <a:rPr lang="cs-CZ" b="1" dirty="0">
                <a:solidFill>
                  <a:schemeClr val="bg2"/>
                </a:solidFill>
              </a:rPr>
              <a:t>PhD student</a:t>
            </a:r>
          </a:p>
          <a:p>
            <a:pPr algn="ctr"/>
            <a:r>
              <a:rPr lang="cs-CZ" sz="1600" dirty="0">
                <a:solidFill>
                  <a:schemeClr val="bg2"/>
                </a:solidFill>
              </a:rPr>
              <a:t>VŠB – Technická univerzita Ostrava</a:t>
            </a:r>
          </a:p>
          <a:p>
            <a:pPr algn="ctr"/>
            <a:r>
              <a:rPr lang="cs-CZ" sz="1600" dirty="0">
                <a:solidFill>
                  <a:schemeClr val="bg2"/>
                </a:solidFill>
              </a:rPr>
              <a:t>Fakulta Stavební</a:t>
            </a:r>
          </a:p>
        </p:txBody>
      </p:sp>
      <p:pic>
        <p:nvPicPr>
          <p:cNvPr id="2055" name="Picture 8" descr="image-bi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81713" y="3795713"/>
            <a:ext cx="3062287" cy="306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Rectangle 11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7" name="Rectangle 12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8" name="Line 13"/>
          <p:cNvSpPr>
            <a:spLocks noChangeShapeType="1"/>
          </p:cNvSpPr>
          <p:nvPr/>
        </p:nvSpPr>
        <p:spPr bwMode="auto">
          <a:xfrm>
            <a:off x="323850" y="4040188"/>
            <a:ext cx="6802438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3075" name="Line 6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076" name="Text Box 7"/>
          <p:cNvSpPr txBox="1">
            <a:spLocks noChangeArrowheads="1"/>
          </p:cNvSpPr>
          <p:nvPr/>
        </p:nvSpPr>
        <p:spPr bwMode="auto">
          <a:xfrm>
            <a:off x="409575" y="992188"/>
            <a:ext cx="71516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bg2"/>
                </a:solidFill>
              </a:rPr>
              <a:t>Jaké aspekty je nutné brát v úvahu při navrhování?</a:t>
            </a:r>
          </a:p>
        </p:txBody>
      </p:sp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392113" y="1616075"/>
            <a:ext cx="7769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Jakým způsobem mohou obce ovlivnit novou výstavbu?</a:t>
            </a:r>
          </a:p>
        </p:txBody>
      </p:sp>
      <p:sp>
        <p:nvSpPr>
          <p:cNvPr id="3078" name="Rectangle 12"/>
          <p:cNvSpPr>
            <a:spLocks noChangeArrowheads="1"/>
          </p:cNvSpPr>
          <p:nvPr/>
        </p:nvSpPr>
        <p:spPr bwMode="auto">
          <a:xfrm>
            <a:off x="246063" y="1776413"/>
            <a:ext cx="144462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 sz="2400"/>
          </a:p>
        </p:txBody>
      </p:sp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246063" y="115570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 sz="2400"/>
          </a:p>
        </p:txBody>
      </p:sp>
      <p:sp>
        <p:nvSpPr>
          <p:cNvPr id="3080" name="Text Box 14"/>
          <p:cNvSpPr txBox="1">
            <a:spLocks noChangeArrowheads="1"/>
          </p:cNvSpPr>
          <p:nvPr/>
        </p:nvSpPr>
        <p:spPr bwMode="auto">
          <a:xfrm>
            <a:off x="538163" y="2208213"/>
            <a:ext cx="3930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4D4D4D"/>
                </a:solidFill>
              </a:rPr>
              <a:t>- hlavní aspekty</a:t>
            </a:r>
          </a:p>
          <a:p>
            <a:r>
              <a:rPr lang="cs-CZ" sz="2400">
                <a:solidFill>
                  <a:srgbClr val="4D4D4D"/>
                </a:solidFill>
              </a:rPr>
              <a:t>  - kompromis mezi aspekty</a:t>
            </a:r>
          </a:p>
          <a:p>
            <a:r>
              <a:rPr lang="cs-CZ" sz="2400">
                <a:solidFill>
                  <a:srgbClr val="4D4D4D"/>
                </a:solidFill>
              </a:rPr>
              <a:t>    - příklady dobrých řešení</a:t>
            </a:r>
          </a:p>
        </p:txBody>
      </p:sp>
      <p:sp>
        <p:nvSpPr>
          <p:cNvPr id="3081" name="Rectangle 19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2" name="Rectangle 20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3083" name="Picture 21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5" name="Rectangle 23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6" name="Rectangle 24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7" name="Rectangle 25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8" name="Rectangle 26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9" name="Text Box 27"/>
          <p:cNvSpPr txBox="1">
            <a:spLocks noChangeArrowheads="1"/>
          </p:cNvSpPr>
          <p:nvPr/>
        </p:nvSpPr>
        <p:spPr bwMode="auto">
          <a:xfrm>
            <a:off x="11113" y="6157913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090" name="Rectangle 28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1" name="Rectangle 31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2" name="Rectangle 34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3" name="Rectangle 36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4" name="Rectangle 38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5" name="Rectangle 40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6" name="Rectangle 42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97" name="Text Box 44"/>
          <p:cNvSpPr txBox="1">
            <a:spLocks noChangeArrowheads="1"/>
          </p:cNvSpPr>
          <p:nvPr/>
        </p:nvSpPr>
        <p:spPr bwMode="auto">
          <a:xfrm>
            <a:off x="3398838" y="6202363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098" name="Text Box 45"/>
          <p:cNvSpPr txBox="1">
            <a:spLocks noChangeArrowheads="1"/>
          </p:cNvSpPr>
          <p:nvPr/>
        </p:nvSpPr>
        <p:spPr bwMode="auto">
          <a:xfrm>
            <a:off x="2214563" y="6208713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099" name="Text Box 46"/>
          <p:cNvSpPr txBox="1">
            <a:spLocks noChangeArrowheads="1"/>
          </p:cNvSpPr>
          <p:nvPr/>
        </p:nvSpPr>
        <p:spPr bwMode="auto">
          <a:xfrm>
            <a:off x="1106488" y="6196013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100" name="Text Box 47"/>
          <p:cNvSpPr txBox="1">
            <a:spLocks noChangeArrowheads="1"/>
          </p:cNvSpPr>
          <p:nvPr/>
        </p:nvSpPr>
        <p:spPr bwMode="auto">
          <a:xfrm>
            <a:off x="4471988" y="6180138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101" name="Text Box 48"/>
          <p:cNvSpPr txBox="1">
            <a:spLocks noChangeArrowheads="1"/>
          </p:cNvSpPr>
          <p:nvPr/>
        </p:nvSpPr>
        <p:spPr bwMode="auto">
          <a:xfrm>
            <a:off x="5602288" y="6167438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102" name="Text Box 49"/>
          <p:cNvSpPr txBox="1">
            <a:spLocks noChangeArrowheads="1"/>
          </p:cNvSpPr>
          <p:nvPr/>
        </p:nvSpPr>
        <p:spPr bwMode="auto">
          <a:xfrm>
            <a:off x="6713538" y="6164263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103" name="Text Box 50"/>
          <p:cNvSpPr txBox="1">
            <a:spLocks noChangeArrowheads="1"/>
          </p:cNvSpPr>
          <p:nvPr/>
        </p:nvSpPr>
        <p:spPr bwMode="auto">
          <a:xfrm>
            <a:off x="7834313" y="6161088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104" name="Text Box 51"/>
          <p:cNvSpPr txBox="1">
            <a:spLocks noChangeArrowheads="1"/>
          </p:cNvSpPr>
          <p:nvPr/>
        </p:nvSpPr>
        <p:spPr bwMode="auto">
          <a:xfrm>
            <a:off x="7831138" y="5195888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105" name="Text Box 52"/>
          <p:cNvSpPr txBox="1">
            <a:spLocks noChangeArrowheads="1"/>
          </p:cNvSpPr>
          <p:nvPr/>
        </p:nvSpPr>
        <p:spPr bwMode="auto">
          <a:xfrm>
            <a:off x="7827963" y="4297363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3106" name="Picture 54" descr="discussio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62600" y="3940175"/>
            <a:ext cx="220027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5"/>
          <p:cNvSpPr>
            <a:spLocks noChangeArrowheads="1"/>
          </p:cNvSpPr>
          <p:nvPr/>
        </p:nvSpPr>
        <p:spPr bwMode="auto">
          <a:xfrm>
            <a:off x="74613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768350" y="723900"/>
            <a:ext cx="2994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KOMPAKTONOST BUDOV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604838" y="839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874713" y="1243013"/>
            <a:ext cx="5969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4D4D4D"/>
                </a:solidFill>
              </a:rPr>
              <a:t>- poměr mezi plochou a objemem</a:t>
            </a:r>
          </a:p>
          <a:p>
            <a:r>
              <a:rPr lang="cs-CZ">
                <a:solidFill>
                  <a:srgbClr val="4D4D4D"/>
                </a:solidFill>
              </a:rPr>
              <a:t>  - velikost a počet ochlazovaných ploch a ploch zasklení</a:t>
            </a:r>
          </a:p>
          <a:p>
            <a:r>
              <a:rPr lang="cs-CZ">
                <a:solidFill>
                  <a:srgbClr val="4D4D4D"/>
                </a:solidFill>
              </a:rPr>
              <a:t>    - tvarový faktor FT=A / V</a:t>
            </a:r>
          </a:p>
          <a:p>
            <a:r>
              <a:rPr lang="cs-CZ">
                <a:solidFill>
                  <a:srgbClr val="4D4D4D"/>
                </a:solidFill>
              </a:rPr>
              <a:t>      - příklady z přírody</a:t>
            </a:r>
          </a:p>
        </p:txBody>
      </p:sp>
      <p:sp>
        <p:nvSpPr>
          <p:cNvPr id="4104" name="Text Box 11"/>
          <p:cNvSpPr txBox="1">
            <a:spLocks noChangeArrowheads="1"/>
          </p:cNvSpPr>
          <p:nvPr/>
        </p:nvSpPr>
        <p:spPr bwMode="auto">
          <a:xfrm>
            <a:off x="765175" y="3041650"/>
            <a:ext cx="83629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Rozdíly v energetické spotřebě mezi vícepodlažní budovou a řadovkami může dosáhnout až 20%, při stejném standardu.</a:t>
            </a:r>
          </a:p>
        </p:txBody>
      </p:sp>
      <p:sp>
        <p:nvSpPr>
          <p:cNvPr id="4105" name="Rectangle 12"/>
          <p:cNvSpPr>
            <a:spLocks noChangeArrowheads="1"/>
          </p:cNvSpPr>
          <p:nvPr/>
        </p:nvSpPr>
        <p:spPr bwMode="auto">
          <a:xfrm>
            <a:off x="612775" y="3116263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6" name="Text Box 14"/>
          <p:cNvSpPr txBox="1">
            <a:spLocks noChangeArrowheads="1"/>
          </p:cNvSpPr>
          <p:nvPr/>
        </p:nvSpPr>
        <p:spPr bwMode="auto">
          <a:xfrm>
            <a:off x="20638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pic>
        <p:nvPicPr>
          <p:cNvPr id="4107" name="Picture 16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7" descr="Teak-County-Khed-Shivapur-D-E-Type-2-BHK-Row-House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76900" y="3535363"/>
            <a:ext cx="3467100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8" descr="private-nurai-residence-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673350" y="3522663"/>
            <a:ext cx="2954338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0" name="Freeform 20"/>
          <p:cNvSpPr>
            <a:spLocks/>
          </p:cNvSpPr>
          <p:nvPr/>
        </p:nvSpPr>
        <p:spPr bwMode="auto">
          <a:xfrm>
            <a:off x="5257800" y="2306638"/>
            <a:ext cx="3175000" cy="550862"/>
          </a:xfrm>
          <a:custGeom>
            <a:avLst/>
            <a:gdLst>
              <a:gd name="T0" fmla="*/ 0 w 1904"/>
              <a:gd name="T1" fmla="*/ 281 h 353"/>
              <a:gd name="T2" fmla="*/ 1104 w 1904"/>
              <a:gd name="T3" fmla="*/ 17 h 353"/>
              <a:gd name="T4" fmla="*/ 1602 w 1904"/>
              <a:gd name="T5" fmla="*/ 179 h 353"/>
              <a:gd name="T6" fmla="*/ 1818 w 1904"/>
              <a:gd name="T7" fmla="*/ 227 h 353"/>
              <a:gd name="T8" fmla="*/ 1890 w 1904"/>
              <a:gd name="T9" fmla="*/ 131 h 353"/>
              <a:gd name="T10" fmla="*/ 1902 w 1904"/>
              <a:gd name="T11" fmla="*/ 353 h 3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04"/>
              <a:gd name="T19" fmla="*/ 0 h 353"/>
              <a:gd name="T20" fmla="*/ 1904 w 1904"/>
              <a:gd name="T21" fmla="*/ 353 h 35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04" h="353">
                <a:moveTo>
                  <a:pt x="0" y="281"/>
                </a:moveTo>
                <a:cubicBezTo>
                  <a:pt x="418" y="157"/>
                  <a:pt x="837" y="34"/>
                  <a:pt x="1104" y="17"/>
                </a:cubicBezTo>
                <a:cubicBezTo>
                  <a:pt x="1371" y="0"/>
                  <a:pt x="1483" y="144"/>
                  <a:pt x="1602" y="179"/>
                </a:cubicBezTo>
                <a:cubicBezTo>
                  <a:pt x="1721" y="214"/>
                  <a:pt x="1770" y="235"/>
                  <a:pt x="1818" y="227"/>
                </a:cubicBezTo>
                <a:cubicBezTo>
                  <a:pt x="1866" y="219"/>
                  <a:pt x="1876" y="110"/>
                  <a:pt x="1890" y="131"/>
                </a:cubicBezTo>
                <a:cubicBezTo>
                  <a:pt x="1904" y="152"/>
                  <a:pt x="1862" y="310"/>
                  <a:pt x="1902" y="353"/>
                </a:cubicBezTo>
              </a:path>
            </a:pathLst>
          </a:custGeom>
          <a:noFill/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4111" name="Picture 19" descr="pingu2t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86638" y="1285875"/>
            <a:ext cx="15287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3175" y="3565525"/>
            <a:ext cx="2651125" cy="153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5"/>
          <p:cNvSpPr>
            <a:spLocks noChangeArrowheads="1"/>
          </p:cNvSpPr>
          <p:nvPr/>
        </p:nvSpPr>
        <p:spPr bwMode="auto">
          <a:xfrm>
            <a:off x="74613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35850" y="438900"/>
            <a:ext cx="2994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KOMPAKTONOST BUDOV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72338" y="554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6" name="Text Box 14"/>
          <p:cNvSpPr txBox="1">
            <a:spLocks noChangeArrowheads="1"/>
          </p:cNvSpPr>
          <p:nvPr/>
        </p:nvSpPr>
        <p:spPr bwMode="auto">
          <a:xfrm>
            <a:off x="20638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pic>
        <p:nvPicPr>
          <p:cNvPr id="4107" name="Picture 16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0" name="Freeform 20"/>
          <p:cNvSpPr>
            <a:spLocks/>
          </p:cNvSpPr>
          <p:nvPr/>
        </p:nvSpPr>
        <p:spPr bwMode="auto">
          <a:xfrm>
            <a:off x="5257800" y="2306638"/>
            <a:ext cx="3175000" cy="550862"/>
          </a:xfrm>
          <a:custGeom>
            <a:avLst/>
            <a:gdLst>
              <a:gd name="T0" fmla="*/ 0 w 1904"/>
              <a:gd name="T1" fmla="*/ 281 h 353"/>
              <a:gd name="T2" fmla="*/ 1104 w 1904"/>
              <a:gd name="T3" fmla="*/ 17 h 353"/>
              <a:gd name="T4" fmla="*/ 1602 w 1904"/>
              <a:gd name="T5" fmla="*/ 179 h 353"/>
              <a:gd name="T6" fmla="*/ 1818 w 1904"/>
              <a:gd name="T7" fmla="*/ 227 h 353"/>
              <a:gd name="T8" fmla="*/ 1890 w 1904"/>
              <a:gd name="T9" fmla="*/ 131 h 353"/>
              <a:gd name="T10" fmla="*/ 1902 w 1904"/>
              <a:gd name="T11" fmla="*/ 353 h 3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04"/>
              <a:gd name="T19" fmla="*/ 0 h 353"/>
              <a:gd name="T20" fmla="*/ 1904 w 1904"/>
              <a:gd name="T21" fmla="*/ 353 h 35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04" h="353">
                <a:moveTo>
                  <a:pt x="0" y="281"/>
                </a:moveTo>
                <a:cubicBezTo>
                  <a:pt x="418" y="157"/>
                  <a:pt x="837" y="34"/>
                  <a:pt x="1104" y="17"/>
                </a:cubicBezTo>
                <a:cubicBezTo>
                  <a:pt x="1371" y="0"/>
                  <a:pt x="1483" y="144"/>
                  <a:pt x="1602" y="179"/>
                </a:cubicBezTo>
                <a:cubicBezTo>
                  <a:pt x="1721" y="214"/>
                  <a:pt x="1770" y="235"/>
                  <a:pt x="1818" y="227"/>
                </a:cubicBezTo>
                <a:cubicBezTo>
                  <a:pt x="1866" y="219"/>
                  <a:pt x="1876" y="110"/>
                  <a:pt x="1890" y="131"/>
                </a:cubicBezTo>
                <a:cubicBezTo>
                  <a:pt x="1904" y="152"/>
                  <a:pt x="1862" y="310"/>
                  <a:pt x="1902" y="353"/>
                </a:cubicBezTo>
              </a:path>
            </a:pathLst>
          </a:custGeom>
          <a:noFill/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17" name="Obrázek 16" descr="004709o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25631" y="889956"/>
            <a:ext cx="8917976" cy="4145181"/>
          </a:xfrm>
          <a:prstGeom prst="rect">
            <a:avLst/>
          </a:prstGeom>
        </p:spPr>
      </p:pic>
      <p:pic>
        <p:nvPicPr>
          <p:cNvPr id="18" name="Obrázek 17" descr="004709o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866410" y="4805816"/>
            <a:ext cx="3277589" cy="20595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81" descr="191_ab78239cbc0f206c82f62ab2d6fa0012"/>
          <p:cNvPicPr>
            <a:picLocks noChangeAspect="1" noChangeArrowheads="1"/>
          </p:cNvPicPr>
          <p:nvPr/>
        </p:nvPicPr>
        <p:blipFill>
          <a:blip r:embed="rId2" cstate="email">
            <a:lum bright="-4000" contrast="20000"/>
          </a:blip>
          <a:srcRect/>
          <a:stretch>
            <a:fillRect/>
          </a:stretch>
        </p:blipFill>
        <p:spPr bwMode="auto">
          <a:xfrm>
            <a:off x="6164263" y="4832350"/>
            <a:ext cx="2982912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5125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126" name="Text Box 7"/>
          <p:cNvSpPr txBox="1">
            <a:spLocks noChangeArrowheads="1"/>
          </p:cNvSpPr>
          <p:nvPr/>
        </p:nvSpPr>
        <p:spPr bwMode="auto">
          <a:xfrm>
            <a:off x="757238" y="714375"/>
            <a:ext cx="6934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OCHOTA REALIZOVAT NÍZKOENERGETICKÉ A PASIVNÍ DOMY</a:t>
            </a:r>
          </a:p>
        </p:txBody>
      </p:sp>
      <p:sp>
        <p:nvSpPr>
          <p:cNvPr id="5127" name="Rectangle 8"/>
          <p:cNvSpPr>
            <a:spLocks noChangeArrowheads="1"/>
          </p:cNvSpPr>
          <p:nvPr/>
        </p:nvSpPr>
        <p:spPr bwMode="auto">
          <a:xfrm>
            <a:off x="604838" y="839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graphicFrame>
        <p:nvGraphicFramePr>
          <p:cNvPr id="38058" name="Group 170"/>
          <p:cNvGraphicFramePr>
            <a:graphicFrameLocks noGrp="1"/>
          </p:cNvGraphicFramePr>
          <p:nvPr>
            <p:ph/>
          </p:nvPr>
        </p:nvGraphicFramePr>
        <p:xfrm>
          <a:off x="884238" y="1284288"/>
          <a:ext cx="6821487" cy="3476625"/>
        </p:xfrm>
        <a:graphic>
          <a:graphicData uri="http://schemas.openxmlformats.org/drawingml/2006/table">
            <a:tbl>
              <a:tblPr/>
              <a:tblGrid>
                <a:gridCol w="2632075"/>
                <a:gridCol w="2047875"/>
                <a:gridCol w="2141537"/>
              </a:tblGrid>
              <a:tr h="4270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CATEGORIES OF BUILDING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 </a:t>
                      </a:r>
                      <a:r>
                        <a:rPr kumimoji="0" lang="en-US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[kWh/(m2*a)]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„approximate“ U [W/m2*K]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Starší budovy postavené před 1990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150 - 300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0,4 – 0,8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Současný standard postavených budov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80 – 140 dle tvarového faktoru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0,3 – 0,38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Energeticky úsporný dům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50 - 70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0,18 – 0,26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Nízkoenergetický dům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≤ 50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0,13 – 0,21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29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Pasivní dům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≤ 15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0,09 – 0,15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Nulový dům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0 - 5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0,08 – 0,12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Domy s energetickým přebytkem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&lt; 0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0,06 – 0,1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68" name="Rectangle 171"/>
          <p:cNvSpPr>
            <a:spLocks noChangeArrowheads="1"/>
          </p:cNvSpPr>
          <p:nvPr/>
        </p:nvSpPr>
        <p:spPr bwMode="auto">
          <a:xfrm>
            <a:off x="609600" y="12652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69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5170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71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  <p:pic>
        <p:nvPicPr>
          <p:cNvPr id="5172" name="Picture 180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ABSTRAKT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9525" y="242888"/>
            <a:ext cx="7527925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614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50" name="Text Box 5"/>
          <p:cNvSpPr txBox="1">
            <a:spLocks noChangeArrowheads="1"/>
          </p:cNvSpPr>
          <p:nvPr/>
        </p:nvSpPr>
        <p:spPr bwMode="auto">
          <a:xfrm>
            <a:off x="5029200" y="3521075"/>
            <a:ext cx="3168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KOMPAKTNOST ZÁSTAVBY</a:t>
            </a:r>
          </a:p>
        </p:txBody>
      </p:sp>
      <p:sp>
        <p:nvSpPr>
          <p:cNvPr id="6151" name="Rectangle 6"/>
          <p:cNvSpPr>
            <a:spLocks noChangeArrowheads="1"/>
          </p:cNvSpPr>
          <p:nvPr/>
        </p:nvSpPr>
        <p:spPr bwMode="auto">
          <a:xfrm>
            <a:off x="4865688" y="363696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52" name="Text Box 11"/>
          <p:cNvSpPr txBox="1">
            <a:spLocks noChangeArrowheads="1"/>
          </p:cNvSpPr>
          <p:nvPr/>
        </p:nvSpPr>
        <p:spPr bwMode="auto">
          <a:xfrm>
            <a:off x="5019675" y="4033838"/>
            <a:ext cx="398303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vhodné uspořádání zástavby</a:t>
            </a:r>
          </a:p>
          <a:p>
            <a:r>
              <a:rPr lang="cs-CZ" sz="1600">
                <a:solidFill>
                  <a:srgbClr val="4D4D4D"/>
                </a:solidFill>
              </a:rPr>
              <a:t>  - vhodná velikost a uspořádání pozemků</a:t>
            </a:r>
          </a:p>
          <a:p>
            <a:r>
              <a:rPr lang="cs-CZ" sz="1600">
                <a:solidFill>
                  <a:srgbClr val="4D4D4D"/>
                </a:solidFill>
              </a:rPr>
              <a:t>    - dopravní a technická infrastruktura</a:t>
            </a:r>
          </a:p>
          <a:p>
            <a:r>
              <a:rPr lang="cs-CZ" sz="1600">
                <a:solidFill>
                  <a:srgbClr val="4D4D4D"/>
                </a:solidFill>
              </a:rPr>
              <a:t>      - rozumné vzdálenosti</a:t>
            </a:r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4865688" y="414337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54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pic>
        <p:nvPicPr>
          <p:cNvPr id="6155" name="Picture 21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6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57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6158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59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  <p:sp>
        <p:nvSpPr>
          <p:cNvPr id="6160" name="Text Box 11"/>
          <p:cNvSpPr txBox="1">
            <a:spLocks noChangeArrowheads="1"/>
          </p:cNvSpPr>
          <p:nvPr/>
        </p:nvSpPr>
        <p:spPr bwMode="auto">
          <a:xfrm>
            <a:off x="5043488" y="5080000"/>
            <a:ext cx="37766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n-US" sz="1600">
                <a:solidFill>
                  <a:srgbClr val="4D4D4D"/>
                </a:solidFill>
              </a:rPr>
              <a:t> </a:t>
            </a:r>
            <a:r>
              <a:rPr lang="cs-CZ" sz="1600">
                <a:solidFill>
                  <a:srgbClr val="4D4D4D"/>
                </a:solidFill>
              </a:rPr>
              <a:t>urbanistická koncepce</a:t>
            </a:r>
          </a:p>
          <a:p>
            <a:pPr>
              <a:buFontTx/>
              <a:buChar char="-"/>
            </a:pPr>
            <a:r>
              <a:rPr lang="cs-CZ" sz="1600">
                <a:solidFill>
                  <a:srgbClr val="4D4D4D"/>
                </a:solidFill>
              </a:rPr>
              <a:t> územní a regulační plán -</a:t>
            </a:r>
            <a:r>
              <a:rPr lang="en-US" sz="1600">
                <a:solidFill>
                  <a:srgbClr val="4D4D4D"/>
                </a:solidFill>
              </a:rPr>
              <a:t>&gt; </a:t>
            </a:r>
            <a:r>
              <a:rPr lang="en-US" sz="1600" b="1">
                <a:solidFill>
                  <a:srgbClr val="4D4D4D"/>
                </a:solidFill>
              </a:rPr>
              <a:t>regulativy</a:t>
            </a:r>
          </a:p>
          <a:p>
            <a:pPr>
              <a:buFontTx/>
              <a:buChar char="-"/>
            </a:pPr>
            <a:r>
              <a:rPr lang="en-US" sz="1600" b="1">
                <a:solidFill>
                  <a:srgbClr val="4D4D4D"/>
                </a:solidFill>
              </a:rPr>
              <a:t> </a:t>
            </a:r>
            <a:r>
              <a:rPr lang="en-US" sz="1600">
                <a:solidFill>
                  <a:srgbClr val="4D4D4D"/>
                </a:solidFill>
              </a:rPr>
              <a:t>ve</a:t>
            </a:r>
            <a:r>
              <a:rPr lang="cs-CZ" sz="1600">
                <a:solidFill>
                  <a:srgbClr val="4D4D4D"/>
                </a:solidFill>
              </a:rPr>
              <a:t>řejná prostranství</a:t>
            </a:r>
          </a:p>
          <a:p>
            <a:pPr>
              <a:buFontTx/>
              <a:buChar char="-"/>
            </a:pPr>
            <a:r>
              <a:rPr lang="cs-CZ" sz="1600">
                <a:solidFill>
                  <a:srgbClr val="4D4D4D"/>
                </a:solidFill>
              </a:rPr>
              <a:t> rozvojová rezerva</a:t>
            </a:r>
          </a:p>
        </p:txBody>
      </p:sp>
      <p:sp>
        <p:nvSpPr>
          <p:cNvPr id="6161" name="Rectangle 12"/>
          <p:cNvSpPr>
            <a:spLocks noChangeArrowheads="1"/>
          </p:cNvSpPr>
          <p:nvPr/>
        </p:nvSpPr>
        <p:spPr bwMode="auto">
          <a:xfrm>
            <a:off x="4889500" y="51895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7171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768350" y="723900"/>
            <a:ext cx="2398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ORIENTACE BUDOV</a:t>
            </a: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604838" y="839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74" name="Text Box 10"/>
          <p:cNvSpPr txBox="1">
            <a:spLocks noChangeArrowheads="1"/>
          </p:cNvSpPr>
          <p:nvPr/>
        </p:nvSpPr>
        <p:spPr bwMode="auto">
          <a:xfrm>
            <a:off x="758825" y="1236663"/>
            <a:ext cx="6003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vhodná orientace ke světovým stranám – denní a noční zóny</a:t>
            </a:r>
          </a:p>
          <a:p>
            <a:r>
              <a:rPr lang="cs-CZ" sz="1600">
                <a:solidFill>
                  <a:srgbClr val="4D4D4D"/>
                </a:solidFill>
              </a:rPr>
              <a:t>  - orientace střešních rovin</a:t>
            </a:r>
          </a:p>
          <a:p>
            <a:r>
              <a:rPr lang="cs-CZ" sz="1600">
                <a:solidFill>
                  <a:srgbClr val="4D4D4D"/>
                </a:solidFill>
              </a:rPr>
              <a:t>    - vztah mezi orientací oken a jejích velikosti</a:t>
            </a:r>
          </a:p>
        </p:txBody>
      </p:sp>
      <p:sp>
        <p:nvSpPr>
          <p:cNvPr id="7175" name="Rectangle 11"/>
          <p:cNvSpPr>
            <a:spLocks noChangeArrowheads="1"/>
          </p:cNvSpPr>
          <p:nvPr/>
        </p:nvSpPr>
        <p:spPr bwMode="auto">
          <a:xfrm>
            <a:off x="604838" y="1346200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76" name="Text Box 12"/>
          <p:cNvSpPr txBox="1">
            <a:spLocks noChangeArrowheads="1"/>
          </p:cNvSpPr>
          <p:nvPr/>
        </p:nvSpPr>
        <p:spPr bwMode="auto">
          <a:xfrm>
            <a:off x="765175" y="2174875"/>
            <a:ext cx="7439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Rozdíly v energetických ziscích mezi 5 domy se špatnou orientací ve srovnání s dobře orientovanými: 15%</a:t>
            </a:r>
          </a:p>
        </p:txBody>
      </p:sp>
      <p:sp>
        <p:nvSpPr>
          <p:cNvPr id="7177" name="Rectangle 13"/>
          <p:cNvSpPr>
            <a:spLocks noChangeArrowheads="1"/>
          </p:cNvSpPr>
          <p:nvPr/>
        </p:nvSpPr>
        <p:spPr bwMode="auto">
          <a:xfrm>
            <a:off x="612775" y="2249488"/>
            <a:ext cx="144463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78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79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pic>
        <p:nvPicPr>
          <p:cNvPr id="7180" name="Picture 24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25" descr="sklon-orientace"/>
          <p:cNvPicPr>
            <a:picLocks noChangeAspect="1" noChangeArrowheads="1"/>
          </p:cNvPicPr>
          <p:nvPr/>
        </p:nvPicPr>
        <p:blipFill>
          <a:blip r:embed="rId3" cstate="email">
            <a:lum contrast="44000"/>
          </a:blip>
          <a:srcRect/>
          <a:stretch>
            <a:fillRect/>
          </a:stretch>
        </p:blipFill>
        <p:spPr bwMode="auto">
          <a:xfrm>
            <a:off x="6100763" y="2705100"/>
            <a:ext cx="3043237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2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44888" y="2701925"/>
            <a:ext cx="250507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3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84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7185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86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7187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88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6397" y="1092536"/>
            <a:ext cx="7927603" cy="4809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7171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768350" y="723900"/>
            <a:ext cx="2398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ORIENTACE BUDOV</a:t>
            </a: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604838" y="839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78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79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pic>
        <p:nvPicPr>
          <p:cNvPr id="7180" name="Picture 24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3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84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7185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86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7187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188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37075" y="225425"/>
            <a:ext cx="4430713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8197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406400" y="428625"/>
            <a:ext cx="3582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VYUŽÍVÁNÍ SOLÁRNÍ ENERGIE</a:t>
            </a:r>
          </a:p>
        </p:txBody>
      </p:sp>
      <p:sp>
        <p:nvSpPr>
          <p:cNvPr id="8199" name="Rectangle 6"/>
          <p:cNvSpPr>
            <a:spLocks noChangeArrowheads="1"/>
          </p:cNvSpPr>
          <p:nvPr/>
        </p:nvSpPr>
        <p:spPr bwMode="auto">
          <a:xfrm>
            <a:off x="242888" y="5445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00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8201" name="Text Box 24"/>
          <p:cNvSpPr txBox="1">
            <a:spLocks noChangeArrowheads="1"/>
          </p:cNvSpPr>
          <p:nvPr/>
        </p:nvSpPr>
        <p:spPr bwMode="auto">
          <a:xfrm>
            <a:off x="396875" y="884238"/>
            <a:ext cx="29686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pasivní a aktivní solární zisky</a:t>
            </a:r>
          </a:p>
        </p:txBody>
      </p:sp>
      <p:sp>
        <p:nvSpPr>
          <p:cNvPr id="8202" name="Rectangle 25"/>
          <p:cNvSpPr>
            <a:spLocks noChangeArrowheads="1"/>
          </p:cNvSpPr>
          <p:nvPr/>
        </p:nvSpPr>
        <p:spPr bwMode="auto">
          <a:xfrm>
            <a:off x="242888" y="99377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03" name="Text Box 26"/>
          <p:cNvSpPr txBox="1">
            <a:spLocks noChangeArrowheads="1"/>
          </p:cNvSpPr>
          <p:nvPr/>
        </p:nvSpPr>
        <p:spPr bwMode="auto">
          <a:xfrm>
            <a:off x="641350" y="1835150"/>
            <a:ext cx="288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PASIVNÍ SOLÁRNÍ ZISKY</a:t>
            </a:r>
          </a:p>
        </p:txBody>
      </p:sp>
      <p:sp>
        <p:nvSpPr>
          <p:cNvPr id="8204" name="Rectangle 27"/>
          <p:cNvSpPr>
            <a:spLocks noChangeArrowheads="1"/>
          </p:cNvSpPr>
          <p:nvPr/>
        </p:nvSpPr>
        <p:spPr bwMode="auto">
          <a:xfrm>
            <a:off x="477838" y="19510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05" name="Text Box 28"/>
          <p:cNvSpPr txBox="1">
            <a:spLocks noChangeArrowheads="1"/>
          </p:cNvSpPr>
          <p:nvPr/>
        </p:nvSpPr>
        <p:spPr bwMode="auto">
          <a:xfrm>
            <a:off x="631825" y="2233613"/>
            <a:ext cx="301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prostor mezi budovami</a:t>
            </a:r>
          </a:p>
          <a:p>
            <a:r>
              <a:rPr lang="cs-CZ" sz="1600">
                <a:solidFill>
                  <a:srgbClr val="4D4D4D"/>
                </a:solidFill>
              </a:rPr>
              <a:t>  - vyhnout se přehřívání budov</a:t>
            </a:r>
          </a:p>
        </p:txBody>
      </p:sp>
      <p:sp>
        <p:nvSpPr>
          <p:cNvPr id="8206" name="Rectangle 29"/>
          <p:cNvSpPr>
            <a:spLocks noChangeArrowheads="1"/>
          </p:cNvSpPr>
          <p:nvPr/>
        </p:nvSpPr>
        <p:spPr bwMode="auto">
          <a:xfrm>
            <a:off x="477838" y="2343150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07" name="Text Box 30"/>
          <p:cNvSpPr txBox="1">
            <a:spLocks noChangeArrowheads="1"/>
          </p:cNvSpPr>
          <p:nvPr/>
        </p:nvSpPr>
        <p:spPr bwMode="auto">
          <a:xfrm>
            <a:off x="631825" y="3079750"/>
            <a:ext cx="8151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Difference between solar gains of a row of 5 houses without any shadow at the facade and the same row with shadow </a:t>
            </a:r>
          </a:p>
          <a:p>
            <a:r>
              <a:rPr lang="cs-CZ" sz="1200"/>
              <a:t>at the facade: 10%</a:t>
            </a:r>
          </a:p>
        </p:txBody>
      </p:sp>
      <p:sp>
        <p:nvSpPr>
          <p:cNvPr id="8208" name="Rectangle 31"/>
          <p:cNvSpPr>
            <a:spLocks noChangeArrowheads="1"/>
          </p:cNvSpPr>
          <p:nvPr/>
        </p:nvSpPr>
        <p:spPr bwMode="auto">
          <a:xfrm>
            <a:off x="479425" y="3154363"/>
            <a:ext cx="144463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8209" name="Picture 32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3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67300" y="3584575"/>
            <a:ext cx="3914775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1" name="Text Box 34"/>
          <p:cNvSpPr txBox="1">
            <a:spLocks noChangeArrowheads="1"/>
          </p:cNvSpPr>
          <p:nvPr/>
        </p:nvSpPr>
        <p:spPr bwMode="auto">
          <a:xfrm>
            <a:off x="5137150" y="4659313"/>
            <a:ext cx="854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/>
              <a:t>2,75 x H</a:t>
            </a:r>
          </a:p>
        </p:txBody>
      </p:sp>
      <p:sp>
        <p:nvSpPr>
          <p:cNvPr id="8212" name="Text Box 35"/>
          <p:cNvSpPr txBox="1">
            <a:spLocks noChangeArrowheads="1"/>
          </p:cNvSpPr>
          <p:nvPr/>
        </p:nvSpPr>
        <p:spPr bwMode="auto">
          <a:xfrm>
            <a:off x="5105400" y="3617913"/>
            <a:ext cx="6080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/>
              <a:t>2 x H</a:t>
            </a:r>
          </a:p>
        </p:txBody>
      </p:sp>
      <p:pic>
        <p:nvPicPr>
          <p:cNvPr id="8213" name="Picture 37" descr="slunolam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201863" y="3578225"/>
            <a:ext cx="2798762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8216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17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8218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19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8220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21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8197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8200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8203" name="Text Box 26"/>
          <p:cNvSpPr txBox="1">
            <a:spLocks noChangeArrowheads="1"/>
          </p:cNvSpPr>
          <p:nvPr/>
        </p:nvSpPr>
        <p:spPr bwMode="auto">
          <a:xfrm>
            <a:off x="641350" y="398275"/>
            <a:ext cx="288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PASIVNÍ SOLÁRNÍ ZISKY</a:t>
            </a:r>
          </a:p>
        </p:txBody>
      </p:sp>
      <p:sp>
        <p:nvSpPr>
          <p:cNvPr id="8204" name="Rectangle 27"/>
          <p:cNvSpPr>
            <a:spLocks noChangeArrowheads="1"/>
          </p:cNvSpPr>
          <p:nvPr/>
        </p:nvSpPr>
        <p:spPr bwMode="auto">
          <a:xfrm>
            <a:off x="477838" y="51416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8209" name="Picture 32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8216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17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8218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19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8220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221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724395" y="738886"/>
            <a:ext cx="71845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Požadavek ČSN 73 4301 Obytné budovy na proslunění bytové jednotky → nutné </a:t>
            </a:r>
            <a:r>
              <a:rPr kumimoji="0" lang="cs-CZ" sz="1400" b="0" i="1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odstupové</a:t>
            </a:r>
            <a:r>
              <a:rPr kumimoji="0" lang="cs-CZ" sz="1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vzdálenosti mezi jednotlivými BD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54214" y="1318160"/>
            <a:ext cx="2625900" cy="4336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6686" y="962477"/>
            <a:ext cx="3259776" cy="4416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9220" name="Text Box 21"/>
          <p:cNvSpPr txBox="1">
            <a:spLocks noChangeArrowheads="1"/>
          </p:cNvSpPr>
          <p:nvPr/>
        </p:nvSpPr>
        <p:spPr bwMode="auto">
          <a:xfrm>
            <a:off x="774700" y="463550"/>
            <a:ext cx="2890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AKTIVNÍ SOLÁRNÍ ZISKY</a:t>
            </a:r>
          </a:p>
        </p:txBody>
      </p:sp>
      <p:sp>
        <p:nvSpPr>
          <p:cNvPr id="9221" name="Rectangle 22"/>
          <p:cNvSpPr>
            <a:spLocks noChangeArrowheads="1"/>
          </p:cNvSpPr>
          <p:nvPr/>
        </p:nvSpPr>
        <p:spPr bwMode="auto">
          <a:xfrm>
            <a:off x="611188" y="5794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22" name="Text Box 23"/>
          <p:cNvSpPr txBox="1">
            <a:spLocks noChangeArrowheads="1"/>
          </p:cNvSpPr>
          <p:nvPr/>
        </p:nvSpPr>
        <p:spPr bwMode="auto">
          <a:xfrm>
            <a:off x="765175" y="862013"/>
            <a:ext cx="44735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vhodné sklony střešních rovin</a:t>
            </a:r>
          </a:p>
          <a:p>
            <a:r>
              <a:rPr lang="cs-CZ" sz="1600">
                <a:solidFill>
                  <a:srgbClr val="4D4D4D"/>
                </a:solidFill>
              </a:rPr>
              <a:t>  - inklinace střešních rovin ke slunečnímu svitu</a:t>
            </a:r>
          </a:p>
          <a:p>
            <a:r>
              <a:rPr lang="cs-CZ" sz="1600">
                <a:solidFill>
                  <a:srgbClr val="4D4D4D"/>
                </a:solidFill>
              </a:rPr>
              <a:t>    - aktivní solární zisky</a:t>
            </a:r>
          </a:p>
          <a:p>
            <a:r>
              <a:rPr lang="cs-CZ" sz="1600">
                <a:solidFill>
                  <a:srgbClr val="4D4D4D"/>
                </a:solidFill>
              </a:rPr>
              <a:t>      - akumulace?</a:t>
            </a:r>
          </a:p>
        </p:txBody>
      </p:sp>
      <p:sp>
        <p:nvSpPr>
          <p:cNvPr id="9223" name="Rectangle 24"/>
          <p:cNvSpPr>
            <a:spLocks noChangeArrowheads="1"/>
          </p:cNvSpPr>
          <p:nvPr/>
        </p:nvSpPr>
        <p:spPr bwMode="auto">
          <a:xfrm>
            <a:off x="611188" y="971550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24" name="Text Box 25"/>
          <p:cNvSpPr txBox="1">
            <a:spLocks noChangeArrowheads="1"/>
          </p:cNvSpPr>
          <p:nvPr/>
        </p:nvSpPr>
        <p:spPr bwMode="auto">
          <a:xfrm>
            <a:off x="765175" y="2003425"/>
            <a:ext cx="81531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dirty="0" err="1"/>
              <a:t>Difference</a:t>
            </a:r>
            <a:r>
              <a:rPr lang="cs-CZ" sz="1200" dirty="0"/>
              <a:t> </a:t>
            </a:r>
            <a:r>
              <a:rPr lang="cs-CZ" sz="1200" dirty="0" err="1"/>
              <a:t>between</a:t>
            </a:r>
            <a:r>
              <a:rPr lang="cs-CZ" sz="1200" dirty="0"/>
              <a:t> </a:t>
            </a:r>
            <a:r>
              <a:rPr lang="cs-CZ" sz="1200" dirty="0" err="1"/>
              <a:t>solar</a:t>
            </a:r>
            <a:r>
              <a:rPr lang="cs-CZ" sz="1200" dirty="0"/>
              <a:t> </a:t>
            </a:r>
            <a:r>
              <a:rPr lang="cs-CZ" sz="1200" dirty="0" err="1"/>
              <a:t>gains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optimized</a:t>
            </a:r>
            <a:r>
              <a:rPr lang="cs-CZ" sz="1200" dirty="0"/>
              <a:t> </a:t>
            </a:r>
            <a:r>
              <a:rPr lang="cs-CZ" sz="1200" dirty="0" err="1"/>
              <a:t>orientation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a </a:t>
            </a:r>
            <a:r>
              <a:rPr lang="cs-CZ" sz="1200" dirty="0" err="1"/>
              <a:t>roof</a:t>
            </a:r>
            <a:r>
              <a:rPr lang="cs-CZ" sz="1200" dirty="0"/>
              <a:t> </a:t>
            </a:r>
            <a:r>
              <a:rPr lang="cs-CZ" sz="1200" dirty="0" err="1"/>
              <a:t>and</a:t>
            </a:r>
            <a:r>
              <a:rPr lang="cs-CZ" sz="1200" dirty="0"/>
              <a:t> a </a:t>
            </a:r>
            <a:r>
              <a:rPr lang="cs-CZ" sz="1200" dirty="0" err="1"/>
              <a:t>bad</a:t>
            </a:r>
            <a:r>
              <a:rPr lang="cs-CZ" sz="1200" dirty="0"/>
              <a:t> </a:t>
            </a:r>
            <a:r>
              <a:rPr lang="cs-CZ" sz="1200" dirty="0" err="1"/>
              <a:t>oriented</a:t>
            </a:r>
            <a:r>
              <a:rPr lang="cs-CZ" sz="1200" dirty="0"/>
              <a:t> </a:t>
            </a:r>
            <a:r>
              <a:rPr lang="cs-CZ" sz="1200" dirty="0" err="1"/>
              <a:t>roof</a:t>
            </a:r>
            <a:r>
              <a:rPr lang="cs-CZ" sz="1200" dirty="0"/>
              <a:t> </a:t>
            </a:r>
            <a:r>
              <a:rPr lang="cs-CZ" sz="1200" dirty="0" err="1"/>
              <a:t>for</a:t>
            </a:r>
            <a:r>
              <a:rPr lang="cs-CZ" sz="1200" dirty="0"/>
              <a:t> </a:t>
            </a:r>
            <a:r>
              <a:rPr lang="cs-CZ" sz="1200" dirty="0" smtClean="0"/>
              <a:t> </a:t>
            </a:r>
            <a:r>
              <a:rPr lang="cs-CZ" sz="1200" dirty="0" err="1" smtClean="0"/>
              <a:t>the</a:t>
            </a:r>
            <a:r>
              <a:rPr lang="cs-CZ" sz="1200" dirty="0" smtClean="0"/>
              <a:t> </a:t>
            </a:r>
            <a:r>
              <a:rPr lang="cs-CZ" sz="1200" dirty="0"/>
              <a:t>use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solar</a:t>
            </a:r>
            <a:r>
              <a:rPr lang="cs-CZ" sz="1200" dirty="0"/>
              <a:t> </a:t>
            </a:r>
            <a:r>
              <a:rPr lang="cs-CZ" sz="1200" dirty="0" err="1"/>
              <a:t>panels</a:t>
            </a:r>
            <a:r>
              <a:rPr lang="cs-CZ" sz="1200" dirty="0"/>
              <a:t> </a:t>
            </a:r>
            <a:r>
              <a:rPr lang="cs-CZ" sz="1200" dirty="0" err="1"/>
              <a:t>for</a:t>
            </a:r>
            <a:r>
              <a:rPr lang="cs-CZ" sz="1200" dirty="0"/>
              <a:t> </a:t>
            </a:r>
            <a:r>
              <a:rPr lang="cs-CZ" sz="1200" dirty="0" err="1"/>
              <a:t>hot</a:t>
            </a:r>
            <a:r>
              <a:rPr lang="cs-CZ" sz="1200" dirty="0"/>
              <a:t> </a:t>
            </a:r>
            <a:r>
              <a:rPr lang="cs-CZ" sz="1200" dirty="0" err="1"/>
              <a:t>water</a:t>
            </a:r>
            <a:r>
              <a:rPr lang="cs-CZ" sz="1200" dirty="0"/>
              <a:t> </a:t>
            </a:r>
            <a:r>
              <a:rPr lang="cs-CZ" sz="1200" dirty="0" err="1"/>
              <a:t>supply</a:t>
            </a:r>
            <a:r>
              <a:rPr lang="cs-CZ" sz="1200" dirty="0"/>
              <a:t>: 10 – 15%</a:t>
            </a:r>
          </a:p>
        </p:txBody>
      </p:sp>
      <p:sp>
        <p:nvSpPr>
          <p:cNvPr id="9225" name="Rectangle 26"/>
          <p:cNvSpPr>
            <a:spLocks noChangeArrowheads="1"/>
          </p:cNvSpPr>
          <p:nvPr/>
        </p:nvSpPr>
        <p:spPr bwMode="auto">
          <a:xfrm>
            <a:off x="612775" y="2078038"/>
            <a:ext cx="144463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9226" name="Picture 27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3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51570" y="2683823"/>
            <a:ext cx="3192431" cy="269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3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63787" y="2682174"/>
            <a:ext cx="4717021" cy="269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30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9231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32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9233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34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9235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36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9237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38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0243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774700" y="682625"/>
            <a:ext cx="62722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KRÁTKÉ VZDÁLENOSTI K MÍSTŮM VEŘEJNÉ DOPRAVY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611188" y="7985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46" name="Text Box 8"/>
          <p:cNvSpPr txBox="1">
            <a:spLocks noChangeArrowheads="1"/>
          </p:cNvSpPr>
          <p:nvPr/>
        </p:nvSpPr>
        <p:spPr bwMode="auto">
          <a:xfrm>
            <a:off x="784225" y="1136650"/>
            <a:ext cx="7283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Krátké vzdálenosti k místům veřejné dopravy umožňují lidem užívat více těchto služeb a tím šetřit životní prostředí.</a:t>
            </a:r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611188" y="119062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48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49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0250" name="Text Box 27"/>
          <p:cNvSpPr txBox="1">
            <a:spLocks noChangeArrowheads="1"/>
          </p:cNvSpPr>
          <p:nvPr/>
        </p:nvSpPr>
        <p:spPr bwMode="auto">
          <a:xfrm>
            <a:off x="771525" y="1679575"/>
            <a:ext cx="2800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SOCIÁLNÍ ROVNOVÁHA</a:t>
            </a:r>
          </a:p>
        </p:txBody>
      </p:sp>
      <p:sp>
        <p:nvSpPr>
          <p:cNvPr id="10251" name="Rectangle 28"/>
          <p:cNvSpPr>
            <a:spLocks noChangeArrowheads="1"/>
          </p:cNvSpPr>
          <p:nvPr/>
        </p:nvSpPr>
        <p:spPr bwMode="auto">
          <a:xfrm>
            <a:off x="608013" y="179546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0252" name="Picture 31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32" descr="Richpoor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40288" y="2209800"/>
            <a:ext cx="4303712" cy="2867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10254" name="Picture 33" descr="sait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71550" y="2208213"/>
            <a:ext cx="3819525" cy="286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5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56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0257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58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0259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0261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62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0263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64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2" name="Picture 38" descr="003962o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66306" y="3348829"/>
            <a:ext cx="5569527" cy="2905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1267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11268" name="Picture 5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774700" y="682625"/>
            <a:ext cx="41735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NAKLÁDÁNÍ S DEŠŤOVÝMI VODAMI</a:t>
            </a:r>
          </a:p>
        </p:txBody>
      </p:sp>
      <p:sp>
        <p:nvSpPr>
          <p:cNvPr id="11270" name="Rectangle 7"/>
          <p:cNvSpPr>
            <a:spLocks noChangeArrowheads="1"/>
          </p:cNvSpPr>
          <p:nvPr/>
        </p:nvSpPr>
        <p:spPr bwMode="auto">
          <a:xfrm>
            <a:off x="611188" y="7985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1" name="Text Box 8"/>
          <p:cNvSpPr txBox="1">
            <a:spLocks noChangeArrowheads="1"/>
          </p:cNvSpPr>
          <p:nvPr/>
        </p:nvSpPr>
        <p:spPr bwMode="auto">
          <a:xfrm>
            <a:off x="765175" y="1081088"/>
            <a:ext cx="33813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vhodný přístup investorů a obcí</a:t>
            </a:r>
          </a:p>
          <a:p>
            <a:r>
              <a:rPr lang="cs-CZ" sz="1600">
                <a:solidFill>
                  <a:srgbClr val="4D4D4D"/>
                </a:solidFill>
              </a:rPr>
              <a:t>  - průměrná spotřeba na obyvatele</a:t>
            </a:r>
          </a:p>
          <a:p>
            <a:r>
              <a:rPr lang="cs-CZ" sz="1600">
                <a:solidFill>
                  <a:srgbClr val="4D4D4D"/>
                </a:solidFill>
              </a:rPr>
              <a:t>    - možnosti využití:</a:t>
            </a:r>
          </a:p>
          <a:p>
            <a:r>
              <a:rPr lang="cs-CZ" sz="1600">
                <a:solidFill>
                  <a:srgbClr val="4D4D4D"/>
                </a:solidFill>
              </a:rPr>
              <a:t>      - zavlažování</a:t>
            </a:r>
          </a:p>
          <a:p>
            <a:r>
              <a:rPr lang="cs-CZ" sz="1600">
                <a:solidFill>
                  <a:srgbClr val="4D4D4D"/>
                </a:solidFill>
              </a:rPr>
              <a:t>      - praní</a:t>
            </a:r>
          </a:p>
          <a:p>
            <a:r>
              <a:rPr lang="cs-CZ" sz="1600">
                <a:solidFill>
                  <a:srgbClr val="4D4D4D"/>
                </a:solidFill>
              </a:rPr>
              <a:t>      - splachování toalety</a:t>
            </a:r>
          </a:p>
          <a:p>
            <a:r>
              <a:rPr lang="cs-CZ" sz="1600">
                <a:solidFill>
                  <a:srgbClr val="4D4D4D"/>
                </a:solidFill>
              </a:rPr>
              <a:t>      - údržba</a:t>
            </a:r>
          </a:p>
        </p:txBody>
      </p:sp>
      <p:sp>
        <p:nvSpPr>
          <p:cNvPr id="11272" name="Rectangle 9"/>
          <p:cNvSpPr>
            <a:spLocks noChangeArrowheads="1"/>
          </p:cNvSpPr>
          <p:nvPr/>
        </p:nvSpPr>
        <p:spPr bwMode="auto">
          <a:xfrm>
            <a:off x="611188" y="119062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4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5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6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7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1279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80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1281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1282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83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1284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1285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86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1287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88" name="Text Box 25"/>
          <p:cNvSpPr txBox="1">
            <a:spLocks noChangeArrowheads="1"/>
          </p:cNvSpPr>
          <p:nvPr/>
        </p:nvSpPr>
        <p:spPr bwMode="auto">
          <a:xfrm>
            <a:off x="6716713" y="6151563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pic>
        <p:nvPicPr>
          <p:cNvPr id="11289" name="Picture 27" descr="2008_11_rehau_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62160" y="408732"/>
            <a:ext cx="4181840" cy="32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90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91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1292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93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1294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95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1296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97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1298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299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1300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1301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2291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774700" y="682625"/>
            <a:ext cx="2924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NAKLÁDÁNÍ S ODPADEM</a:t>
            </a:r>
          </a:p>
        </p:txBody>
      </p:sp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611188" y="7985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294" name="Text Box 8"/>
          <p:cNvSpPr txBox="1">
            <a:spLocks noChangeArrowheads="1"/>
          </p:cNvSpPr>
          <p:nvPr/>
        </p:nvSpPr>
        <p:spPr bwMode="auto">
          <a:xfrm>
            <a:off x="765175" y="1081088"/>
            <a:ext cx="28416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konverze odpadu na energii</a:t>
            </a:r>
          </a:p>
        </p:txBody>
      </p: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611188" y="119062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2296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7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298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pic>
        <p:nvPicPr>
          <p:cNvPr id="12299" name="Picture 29" descr="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0075" y="1590675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30" descr="wte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54450" y="1588325"/>
            <a:ext cx="5289550" cy="367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1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02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03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04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05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06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2307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08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2309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2310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11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2312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2313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14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2315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16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2317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18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2319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20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2321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22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2323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24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2325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26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2327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2328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doktorske\INTENSE\settlement_planning\Spalovna_Kodaň\Spalovna_Kodaň_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46274" y="3503927"/>
            <a:ext cx="4841006" cy="305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774700" y="445125"/>
            <a:ext cx="2924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NAKLÁDÁNÍ S ODPADEM</a:t>
            </a:r>
          </a:p>
        </p:txBody>
      </p:sp>
      <p:sp>
        <p:nvSpPr>
          <p:cNvPr id="13318" name="Rectangle 7"/>
          <p:cNvSpPr>
            <a:spLocks noChangeArrowheads="1"/>
          </p:cNvSpPr>
          <p:nvPr/>
        </p:nvSpPr>
        <p:spPr bwMode="auto">
          <a:xfrm>
            <a:off x="611188" y="5610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19" name="Text Box 8"/>
          <p:cNvSpPr txBox="1">
            <a:spLocks noChangeArrowheads="1"/>
          </p:cNvSpPr>
          <p:nvPr/>
        </p:nvSpPr>
        <p:spPr bwMode="auto">
          <a:xfrm>
            <a:off x="765175" y="843588"/>
            <a:ext cx="1984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4D4D4D"/>
                </a:solidFill>
              </a:rPr>
              <a:t>- spalovna v Kodani</a:t>
            </a:r>
          </a:p>
        </p:txBody>
      </p:sp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611188" y="95312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3321" name="Picture 10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2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23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3324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25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26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27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28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29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3330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31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3332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3333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34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3335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3336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37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3338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39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3340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41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3342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43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3344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45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3346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47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3348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49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3350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3351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  <p:pic>
        <p:nvPicPr>
          <p:cNvPr id="13352" name="Picture 2" descr="F:\doktorske\INTENSE\settlement_planning\Spalovna_Kodaň\Spalovna_Kodaň_0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67150" y="506263"/>
            <a:ext cx="52768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3" name="Picture 3" descr="F:\doktorske\INTENSE\settlement_planning\Spalovna_Kodaň\Spalovna_Kodaň_0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205600"/>
            <a:ext cx="4362450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4" name="Picture 4" descr="F:\doktorske\INTENSE\settlement_planning\Spalovna_Kodaň\Spalovna_Kodaň_10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52975" y="3147363"/>
            <a:ext cx="4391025" cy="225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433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774700" y="682625"/>
            <a:ext cx="364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NAKLÁDÁNÍ S PŮDNÍMI ZDROJI</a:t>
            </a:r>
          </a:p>
        </p:txBody>
      </p:sp>
      <p:sp>
        <p:nvSpPr>
          <p:cNvPr id="14341" name="Rectangle 7"/>
          <p:cNvSpPr>
            <a:spLocks noChangeArrowheads="1"/>
          </p:cNvSpPr>
          <p:nvPr/>
        </p:nvSpPr>
        <p:spPr bwMode="auto">
          <a:xfrm>
            <a:off x="611188" y="7985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42" name="Text Box 8"/>
          <p:cNvSpPr txBox="1">
            <a:spLocks noChangeArrowheads="1"/>
          </p:cNvSpPr>
          <p:nvPr/>
        </p:nvSpPr>
        <p:spPr bwMode="auto">
          <a:xfrm>
            <a:off x="765175" y="1081088"/>
            <a:ext cx="338613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cs-CZ" sz="1600">
                <a:solidFill>
                  <a:srgbClr val="4D4D4D"/>
                </a:solidFill>
              </a:rPr>
              <a:t> půdní zdroje</a:t>
            </a:r>
          </a:p>
          <a:p>
            <a:r>
              <a:rPr lang="cs-CZ" sz="1600">
                <a:solidFill>
                  <a:srgbClr val="4D4D4D"/>
                </a:solidFill>
              </a:rPr>
              <a:t>  - nárůst zastavěných ploch</a:t>
            </a:r>
          </a:p>
          <a:p>
            <a:r>
              <a:rPr lang="cs-CZ" sz="1600">
                <a:solidFill>
                  <a:srgbClr val="4D4D4D"/>
                </a:solidFill>
              </a:rPr>
              <a:t>    - správné využívání</a:t>
            </a:r>
          </a:p>
          <a:p>
            <a:r>
              <a:rPr lang="cs-CZ" sz="1600">
                <a:solidFill>
                  <a:srgbClr val="4D4D4D"/>
                </a:solidFill>
              </a:rPr>
              <a:t>      - vyhnout se velkým transférům</a:t>
            </a:r>
          </a:p>
        </p:txBody>
      </p:sp>
      <p:sp>
        <p:nvSpPr>
          <p:cNvPr id="14343" name="Rectangle 9"/>
          <p:cNvSpPr>
            <a:spLocks noChangeArrowheads="1"/>
          </p:cNvSpPr>
          <p:nvPr/>
        </p:nvSpPr>
        <p:spPr bwMode="auto">
          <a:xfrm>
            <a:off x="611188" y="119062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4344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46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PŮDNÍMI ZDROJI</a:t>
            </a:r>
          </a:p>
        </p:txBody>
      </p:sp>
      <p:pic>
        <p:nvPicPr>
          <p:cNvPr id="14347" name="Picture 31" descr="soil phot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05500" y="2316163"/>
            <a:ext cx="3233738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3" descr="curran_recycling_industrial_contaminated_soil_management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00300" y="2319338"/>
            <a:ext cx="34480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0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4351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2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3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4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5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6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4357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58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4359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4360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61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4362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4363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64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4365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66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4367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68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4369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70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4371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72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4373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74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4375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76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4377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78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5363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774700" y="682625"/>
            <a:ext cx="315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EFEKTIVNÍ ZDROJE TEPLA</a:t>
            </a:r>
          </a:p>
        </p:txBody>
      </p:sp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611188" y="7985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765175" y="1081088"/>
            <a:ext cx="32067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cs-CZ" sz="1600">
                <a:solidFill>
                  <a:srgbClr val="4D4D4D"/>
                </a:solidFill>
              </a:rPr>
              <a:t> centrální nebo lokální vytápení</a:t>
            </a:r>
          </a:p>
          <a:p>
            <a:r>
              <a:rPr lang="cs-CZ" sz="1600">
                <a:solidFill>
                  <a:srgbClr val="4D4D4D"/>
                </a:solidFill>
              </a:rPr>
              <a:t>  - CHP – kogenerační jednotky</a:t>
            </a:r>
          </a:p>
          <a:p>
            <a:r>
              <a:rPr lang="cs-CZ" sz="1600">
                <a:solidFill>
                  <a:srgbClr val="4D4D4D"/>
                </a:solidFill>
              </a:rPr>
              <a:t>    - peletkové kamna</a:t>
            </a:r>
          </a:p>
          <a:p>
            <a:r>
              <a:rPr lang="cs-CZ" sz="1600">
                <a:solidFill>
                  <a:srgbClr val="4D4D4D"/>
                </a:solidFill>
              </a:rPr>
              <a:t>      - tepelná čerpadla</a:t>
            </a:r>
          </a:p>
          <a:p>
            <a:r>
              <a:rPr lang="cs-CZ" sz="1600">
                <a:solidFill>
                  <a:srgbClr val="4D4D4D"/>
                </a:solidFill>
              </a:rPr>
              <a:t>        - solární panely</a:t>
            </a:r>
          </a:p>
          <a:p>
            <a:r>
              <a:rPr lang="cs-CZ" sz="1600">
                <a:solidFill>
                  <a:srgbClr val="4D4D4D"/>
                </a:solidFill>
              </a:rPr>
              <a:t>           - větrné a vodní elektrárny</a:t>
            </a:r>
          </a:p>
        </p:txBody>
      </p:sp>
      <p:sp>
        <p:nvSpPr>
          <p:cNvPr id="15367" name="Rectangle 9"/>
          <p:cNvSpPr>
            <a:spLocks noChangeArrowheads="1"/>
          </p:cNvSpPr>
          <p:nvPr/>
        </p:nvSpPr>
        <p:spPr bwMode="auto">
          <a:xfrm>
            <a:off x="611188" y="119062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69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EFEKTIVNÍ ZDROJE TEPLA</a:t>
            </a:r>
          </a:p>
        </p:txBody>
      </p:sp>
      <p:pic>
        <p:nvPicPr>
          <p:cNvPr id="15370" name="Picture 33" descr="mapa_cr_mensi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81538" y="404813"/>
            <a:ext cx="4283075" cy="259556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15371" name="Picture 35" descr="dutch_windmill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38425" y="3305175"/>
            <a:ext cx="280987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36" descr="Peletkova-kamna-00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305175"/>
            <a:ext cx="258127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3" name="Text Box 37"/>
          <p:cNvSpPr txBox="1">
            <a:spLocks noChangeArrowheads="1"/>
          </p:cNvSpPr>
          <p:nvPr/>
        </p:nvSpPr>
        <p:spPr bwMode="auto">
          <a:xfrm>
            <a:off x="669925" y="3021013"/>
            <a:ext cx="74390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0099FF"/>
                </a:solidFill>
              </a:rPr>
              <a:t>JEDNÍM Z NEJDŮLEŽITĚJŠÍCH ASPEKTŮ JE VYUŽÍVAT EFEKTIVNÍ ZDROJE TEPLA TAK MOC, JAK JE TO JEN MOŽNÉ.</a:t>
            </a:r>
          </a:p>
        </p:txBody>
      </p:sp>
      <p:pic>
        <p:nvPicPr>
          <p:cNvPr id="15374" name="Picture 10" descr="IntenseLogo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5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76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PŮDNÍMI ZDROJI</a:t>
            </a:r>
          </a:p>
        </p:txBody>
      </p:sp>
      <p:sp>
        <p:nvSpPr>
          <p:cNvPr id="15377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78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5379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0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1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2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3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4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5385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6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5387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5388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89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5390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5391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92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5393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94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5395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96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5397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98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5399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400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5401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402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5403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404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5405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406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6387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774700" y="501650"/>
            <a:ext cx="671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CHP</a:t>
            </a: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611188" y="6175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0" name="Rectangle 9"/>
          <p:cNvSpPr>
            <a:spLocks noChangeArrowheads="1"/>
          </p:cNvSpPr>
          <p:nvPr/>
        </p:nvSpPr>
        <p:spPr bwMode="auto">
          <a:xfrm>
            <a:off x="611188" y="1009650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1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2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EFEKTIVNÍ ZDROJE TEPLA</a:t>
            </a:r>
          </a:p>
        </p:txBody>
      </p:sp>
      <p:pic>
        <p:nvPicPr>
          <p:cNvPr id="16393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5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PŮDNÍMI ZDROJI</a:t>
            </a:r>
          </a:p>
        </p:txBody>
      </p:sp>
      <p:sp>
        <p:nvSpPr>
          <p:cNvPr id="16396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7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6398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9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00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01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02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03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6404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05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6406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6407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08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6409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6410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11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6412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13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6414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15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6416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17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6418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19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6420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21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6422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23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6424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425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  <p:pic>
        <p:nvPicPr>
          <p:cNvPr id="16426" name="Picture 38" descr="Jednoduché schéma kogenerační jednotky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35313" y="3114675"/>
            <a:ext cx="4379912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27" name="Rectangle 1"/>
          <p:cNvSpPr>
            <a:spLocks noChangeArrowheads="1"/>
          </p:cNvSpPr>
          <p:nvPr/>
        </p:nvSpPr>
        <p:spPr bwMode="auto">
          <a:xfrm>
            <a:off x="790575" y="795338"/>
            <a:ext cx="822960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52352" bIns="38088" anchor="ctr">
            <a:spAutoFit/>
          </a:bodyPr>
          <a:lstStyle/>
          <a:p>
            <a:r>
              <a:rPr lang="cs-CZ" sz="1400" dirty="0">
                <a:cs typeface="Times New Roman" pitchFamily="18" charset="0"/>
              </a:rPr>
              <a:t>Kogenerační jednotka je zařízení, které spalováním paliva vyrábí současně elektrický proud a teplo,</a:t>
            </a:r>
            <a:endParaRPr lang="cs-CZ" sz="1400" b="1" i="1" dirty="0">
              <a:cs typeface="Arial" charset="0"/>
            </a:endParaRPr>
          </a:p>
          <a:p>
            <a:pPr eaLnBrk="0" hangingPunct="0"/>
            <a:endParaRPr lang="cs-CZ" sz="1400" b="1" i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cs-CZ" sz="1200" b="1" i="1" dirty="0">
                <a:latin typeface="Times New Roman" pitchFamily="18" charset="0"/>
                <a:cs typeface="Times New Roman" pitchFamily="18" charset="0"/>
              </a:rPr>
              <a:t>Princip</a:t>
            </a:r>
            <a:endParaRPr lang="cs-CZ" sz="1200" b="1" i="1" dirty="0">
              <a:cs typeface="Arial" charset="0"/>
            </a:endParaRPr>
          </a:p>
          <a:p>
            <a:pPr eaLnBrk="0" hangingPunct="0"/>
            <a:r>
              <a:rPr lang="cs-CZ" sz="1200" dirty="0">
                <a:cs typeface="Times New Roman" pitchFamily="18" charset="0"/>
              </a:rPr>
              <a:t>El. energii vyrábí generátor, teplo je získáváno z chlazení spalovacího motoru, mazacího oleje a spalin (výroba obou forem energií je vzájemně spjata a je dán poměr mezi jejich množstvím).</a:t>
            </a:r>
          </a:p>
          <a:p>
            <a:pPr eaLnBrk="0" hangingPunct="0"/>
            <a:endParaRPr lang="cs-CZ" sz="1200" b="1" i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cs-CZ" sz="1200" b="1" i="1" dirty="0">
                <a:latin typeface="Times New Roman" pitchFamily="18" charset="0"/>
                <a:cs typeface="Times New Roman" pitchFamily="18" charset="0"/>
              </a:rPr>
              <a:t>Využití kogeneračních jednotek</a:t>
            </a:r>
            <a:endParaRPr lang="cs-CZ" sz="1200" b="1" i="1" dirty="0"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cs-CZ" sz="1200" dirty="0">
                <a:cs typeface="Times New Roman" pitchFamily="18" charset="0"/>
              </a:rPr>
              <a:t>Kogenerační jednotky lze využívat téměř všude, kde je zapotřebí tepla, el. energie, chlazení, klimatizace,</a:t>
            </a:r>
          </a:p>
          <a:p>
            <a:pPr eaLnBrk="0" hangingPunct="0">
              <a:buFontTx/>
              <a:buChar char="•"/>
            </a:pPr>
            <a:r>
              <a:rPr lang="cs-CZ" sz="1200" dirty="0">
                <a:cs typeface="Times New Roman" pitchFamily="18" charset="0"/>
              </a:rPr>
              <a:t>hotely, penziony, obchodní domy, nemocnice, internáty, administrativní budovy, školy, komunální výtopny, čistírny odpadních vod, bazény,</a:t>
            </a:r>
          </a:p>
          <a:p>
            <a:pPr eaLnBrk="0" hangingPunct="0">
              <a:buFontTx/>
              <a:buChar char="•"/>
            </a:pPr>
            <a:r>
              <a:rPr lang="cs-CZ" sz="1200" dirty="0">
                <a:cs typeface="Times New Roman" pitchFamily="18" charset="0"/>
              </a:rPr>
              <a:t>široké uplatnění nacházejí i v průmyslu (chemický, papírenský, petrochemický, potravinářský, textilní,…).</a:t>
            </a:r>
            <a:endParaRPr lang="cs-CZ" sz="1200" dirty="0"/>
          </a:p>
          <a:p>
            <a:pPr eaLnBrk="0" hangingPunct="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76375" y="1096963"/>
            <a:ext cx="6391275" cy="480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37" name="Text Box 6"/>
          <p:cNvSpPr txBox="1">
            <a:spLocks noChangeArrowheads="1"/>
          </p:cNvSpPr>
          <p:nvPr/>
        </p:nvSpPr>
        <p:spPr bwMode="auto">
          <a:xfrm>
            <a:off x="768350" y="723900"/>
            <a:ext cx="776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JAKÝM ZPŮSOBEM MOHOU OBCE TUTO PROBLEMATIKU OVLIVNIT?</a:t>
            </a:r>
          </a:p>
        </p:txBody>
      </p:sp>
      <p:sp>
        <p:nvSpPr>
          <p:cNvPr id="18438" name="Rectangle 7"/>
          <p:cNvSpPr>
            <a:spLocks noChangeArrowheads="1"/>
          </p:cNvSpPr>
          <p:nvPr/>
        </p:nvSpPr>
        <p:spPr bwMode="auto">
          <a:xfrm>
            <a:off x="604838" y="839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8439" name="Picture 10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Rectangle 11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41" name="Rectangle 12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42" name="Rectangle 13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43" name="Rectangle 14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44" name="Rectangle 15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45" name="Text Box 16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8446" name="Rectangle 17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47" name="Text Box 18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8448" name="Text Box 19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8449" name="Rectangle 20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50" name="Text Box 21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8451" name="Text Box 22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8452" name="Rectangle 23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53" name="Text Box 24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8454" name="Rectangle 25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55" name="Text Box 26"/>
          <p:cNvSpPr txBox="1">
            <a:spLocks noChangeArrowheads="1"/>
          </p:cNvSpPr>
          <p:nvPr/>
        </p:nvSpPr>
        <p:spPr bwMode="auto">
          <a:xfrm>
            <a:off x="6716713" y="615156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RAINWATER MANAGEMENT</a:t>
            </a:r>
          </a:p>
        </p:txBody>
      </p:sp>
      <p:sp>
        <p:nvSpPr>
          <p:cNvPr id="18456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57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WASTE MANAGEMENT</a:t>
            </a:r>
          </a:p>
        </p:txBody>
      </p:sp>
      <p:sp>
        <p:nvSpPr>
          <p:cNvPr id="18458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59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SOIL MANAGEMENT</a:t>
            </a:r>
          </a:p>
        </p:txBody>
      </p:sp>
      <p:sp>
        <p:nvSpPr>
          <p:cNvPr id="18460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61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EFFICIENT ENERGY SUPPLY</a:t>
            </a:r>
          </a:p>
        </p:txBody>
      </p:sp>
      <p:sp>
        <p:nvSpPr>
          <p:cNvPr id="18462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63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EFEKTIVNÍ ZDROJE TEPLA</a:t>
            </a:r>
          </a:p>
        </p:txBody>
      </p:sp>
      <p:pic>
        <p:nvPicPr>
          <p:cNvPr id="18464" name="Picture 10" descr="IntenseLog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65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66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PŮDNÍMI ZDROJI</a:t>
            </a:r>
          </a:p>
        </p:txBody>
      </p:sp>
      <p:sp>
        <p:nvSpPr>
          <p:cNvPr id="18467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68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8469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0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1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2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3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4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8475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6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8477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8478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79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8480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8481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82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8483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84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8485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86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8487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88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8489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90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8491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92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8493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94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8495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96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945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768350" y="552450"/>
            <a:ext cx="776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JAKÝM ZPŮSOBEM MOHOU OBCE TUTO PROBLEMATIKU OVLIVNIT?</a:t>
            </a:r>
          </a:p>
        </p:txBody>
      </p:sp>
      <p:sp>
        <p:nvSpPr>
          <p:cNvPr id="19461" name="Rectangle 7"/>
          <p:cNvSpPr>
            <a:spLocks noChangeArrowheads="1"/>
          </p:cNvSpPr>
          <p:nvPr/>
        </p:nvSpPr>
        <p:spPr bwMode="auto">
          <a:xfrm>
            <a:off x="604838" y="6683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9462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Rectangle 11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4" name="Rectangle 12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5" name="Rectangle 13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6" name="Rectangle 14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7" name="Rectangle 15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8" name="Text Box 16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9469" name="Rectangle 17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70" name="Text Box 18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9471" name="Text Box 19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9472" name="Rectangle 20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73" name="Text Box 21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9474" name="Text Box 22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9475" name="Rectangle 23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76" name="Text Box 24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9477" name="Rectangle 25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78" name="Text Box 26"/>
          <p:cNvSpPr txBox="1">
            <a:spLocks noChangeArrowheads="1"/>
          </p:cNvSpPr>
          <p:nvPr/>
        </p:nvSpPr>
        <p:spPr bwMode="auto">
          <a:xfrm>
            <a:off x="6716713" y="615156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RAINWATER MANAGEMENT</a:t>
            </a:r>
          </a:p>
        </p:txBody>
      </p:sp>
      <p:sp>
        <p:nvSpPr>
          <p:cNvPr id="19479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80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WASTE MANAGEMENT</a:t>
            </a:r>
          </a:p>
        </p:txBody>
      </p:sp>
      <p:sp>
        <p:nvSpPr>
          <p:cNvPr id="19481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82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SOIL MANAGEMENT</a:t>
            </a:r>
          </a:p>
        </p:txBody>
      </p:sp>
      <p:sp>
        <p:nvSpPr>
          <p:cNvPr id="19483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84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EFFICIENT ENERGY SUPPLY</a:t>
            </a:r>
          </a:p>
        </p:txBody>
      </p:sp>
      <p:sp>
        <p:nvSpPr>
          <p:cNvPr id="19485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86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EFEKTIVNÍ ZDROJE TEPLA</a:t>
            </a:r>
          </a:p>
        </p:txBody>
      </p:sp>
      <p:pic>
        <p:nvPicPr>
          <p:cNvPr id="19487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88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89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PŮDNÍMI ZDROJI</a:t>
            </a:r>
          </a:p>
        </p:txBody>
      </p:sp>
      <p:sp>
        <p:nvSpPr>
          <p:cNvPr id="19490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1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9492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3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4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5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6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7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9498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99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9500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9501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02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9503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9504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05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9506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07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9508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09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9510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11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9512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13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9514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15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9516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17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9518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519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  <p:pic>
        <p:nvPicPr>
          <p:cNvPr id="1952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47775" y="917575"/>
            <a:ext cx="6586538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17411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768350" y="723900"/>
            <a:ext cx="776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JAKÝM ZPŮSOBEM MOHOU OBCE TUTO PROBLEMATIKU OVLIVNIT?</a:t>
            </a:r>
          </a:p>
        </p:txBody>
      </p: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604838" y="83978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758825" y="1236663"/>
            <a:ext cx="7747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cs-CZ" sz="1600" dirty="0">
                <a:solidFill>
                  <a:srgbClr val="4D4D4D"/>
                </a:solidFill>
              </a:rPr>
              <a:t> nastavit vyšší energetický standard pro zástavbu než jsou legislativní parametry</a:t>
            </a:r>
          </a:p>
          <a:p>
            <a:r>
              <a:rPr lang="cs-CZ" sz="1600" dirty="0">
                <a:solidFill>
                  <a:srgbClr val="4D4D4D"/>
                </a:solidFill>
              </a:rPr>
              <a:t>  -  smluvně si vynutit připojení a užívání určitého energetického zdroje</a:t>
            </a:r>
          </a:p>
          <a:p>
            <a:r>
              <a:rPr lang="cs-CZ" sz="1600" dirty="0">
                <a:solidFill>
                  <a:srgbClr val="4D4D4D"/>
                </a:solidFill>
              </a:rPr>
              <a:t>    - fixně stanovit pevné hranice a hustotu</a:t>
            </a:r>
          </a:p>
          <a:p>
            <a:r>
              <a:rPr lang="cs-CZ" sz="1600" dirty="0">
                <a:solidFill>
                  <a:srgbClr val="4D4D4D"/>
                </a:solidFill>
              </a:rPr>
              <a:t>      - mandatorní využívání centrálního zdroje tepla</a:t>
            </a:r>
          </a:p>
          <a:p>
            <a:endParaRPr lang="cs-CZ" sz="1600" dirty="0">
              <a:solidFill>
                <a:srgbClr val="4D4D4D"/>
              </a:solidFill>
            </a:endParaRPr>
          </a:p>
          <a:p>
            <a:r>
              <a:rPr lang="cs-CZ" sz="1600" dirty="0">
                <a:solidFill>
                  <a:srgbClr val="4D4D4D"/>
                </a:solidFill>
              </a:rPr>
              <a:t>Tyto podmínky jsou opodstatněné v případě, že je obec vlastníkem pozemků.</a:t>
            </a:r>
          </a:p>
        </p:txBody>
      </p:sp>
      <p:sp>
        <p:nvSpPr>
          <p:cNvPr id="17415" name="Rectangle 9"/>
          <p:cNvSpPr>
            <a:spLocks noChangeArrowheads="1"/>
          </p:cNvSpPr>
          <p:nvPr/>
        </p:nvSpPr>
        <p:spPr bwMode="auto">
          <a:xfrm>
            <a:off x="604838" y="1346200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7416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Rectangle 11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8" name="Rectangle 12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9" name="Rectangle 13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20" name="Rectangle 14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21" name="Rectangle 15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22" name="Text Box 16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7423" name="Rectangle 17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24" name="Text Box 18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7425" name="Text Box 19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7426" name="Rectangle 20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27" name="Text Box 21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7428" name="Text Box 22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7429" name="Rectangle 23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30" name="Text Box 24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7431" name="Rectangle 25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32" name="Text Box 26"/>
          <p:cNvSpPr txBox="1">
            <a:spLocks noChangeArrowheads="1"/>
          </p:cNvSpPr>
          <p:nvPr/>
        </p:nvSpPr>
        <p:spPr bwMode="auto">
          <a:xfrm>
            <a:off x="6716713" y="615156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RAINWATER MANAGEMENT</a:t>
            </a:r>
          </a:p>
        </p:txBody>
      </p:sp>
      <p:sp>
        <p:nvSpPr>
          <p:cNvPr id="17433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34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WASTE MANAGEMENT</a:t>
            </a:r>
          </a:p>
        </p:txBody>
      </p:sp>
      <p:sp>
        <p:nvSpPr>
          <p:cNvPr id="17435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36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SOIL MANAGEMENT</a:t>
            </a:r>
          </a:p>
        </p:txBody>
      </p:sp>
      <p:sp>
        <p:nvSpPr>
          <p:cNvPr id="17437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38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EFFICIENT ENERGY SUPPLY</a:t>
            </a:r>
          </a:p>
        </p:txBody>
      </p:sp>
      <p:pic>
        <p:nvPicPr>
          <p:cNvPr id="17439" name="Picture 33" descr="image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63" y="2826699"/>
            <a:ext cx="3450956" cy="2316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40" name="Rectangle 31"/>
          <p:cNvSpPr>
            <a:spLocks noChangeArrowheads="1"/>
          </p:cNvSpPr>
          <p:nvPr/>
        </p:nvSpPr>
        <p:spPr bwMode="auto">
          <a:xfrm>
            <a:off x="7888288" y="40417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41" name="Text Box 32"/>
          <p:cNvSpPr txBox="1">
            <a:spLocks noChangeArrowheads="1"/>
          </p:cNvSpPr>
          <p:nvPr/>
        </p:nvSpPr>
        <p:spPr bwMode="auto">
          <a:xfrm>
            <a:off x="7853363" y="42370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EFEKTIVNÍ ZDROJE TEPLA</a:t>
            </a:r>
          </a:p>
        </p:txBody>
      </p:sp>
      <p:pic>
        <p:nvPicPr>
          <p:cNvPr id="17442" name="Picture 10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8" y="5272088"/>
            <a:ext cx="10398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43" name="Rectangle 29"/>
          <p:cNvSpPr>
            <a:spLocks noChangeArrowheads="1"/>
          </p:cNvSpPr>
          <p:nvPr/>
        </p:nvSpPr>
        <p:spPr bwMode="auto">
          <a:xfrm>
            <a:off x="7881938" y="49688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44" name="Text Box 30"/>
          <p:cNvSpPr txBox="1">
            <a:spLocks noChangeArrowheads="1"/>
          </p:cNvSpPr>
          <p:nvPr/>
        </p:nvSpPr>
        <p:spPr bwMode="auto">
          <a:xfrm>
            <a:off x="7827963" y="52149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PŮDNÍMI ZDROJI</a:t>
            </a:r>
          </a:p>
        </p:txBody>
      </p:sp>
      <p:sp>
        <p:nvSpPr>
          <p:cNvPr id="17445" name="Rectangle 27"/>
          <p:cNvSpPr>
            <a:spLocks noChangeArrowheads="1"/>
          </p:cNvSpPr>
          <p:nvPr/>
        </p:nvSpPr>
        <p:spPr bwMode="auto">
          <a:xfrm>
            <a:off x="7881938" y="590232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46" name="Text Box 28"/>
          <p:cNvSpPr txBox="1">
            <a:spLocks noChangeArrowheads="1"/>
          </p:cNvSpPr>
          <p:nvPr/>
        </p:nvSpPr>
        <p:spPr bwMode="auto">
          <a:xfrm>
            <a:off x="7847013" y="61452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ODPADEM</a:t>
            </a:r>
          </a:p>
        </p:txBody>
      </p:sp>
      <p:sp>
        <p:nvSpPr>
          <p:cNvPr id="17447" name="Rectangle 10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48" name="Rectangle 11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49" name="Rectangle 12"/>
          <p:cNvSpPr>
            <a:spLocks noChangeArrowheads="1"/>
          </p:cNvSpPr>
          <p:nvPr/>
        </p:nvSpPr>
        <p:spPr bwMode="auto">
          <a:xfrm>
            <a:off x="250825" y="6650038"/>
            <a:ext cx="144463" cy="1444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50" name="Rectangle 13"/>
          <p:cNvSpPr>
            <a:spLocks noChangeArrowheads="1"/>
          </p:cNvSpPr>
          <p:nvPr/>
        </p:nvSpPr>
        <p:spPr bwMode="auto">
          <a:xfrm>
            <a:off x="65088" y="6648450"/>
            <a:ext cx="144462" cy="144463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51" name="Rectangle 1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52" name="Text Box 15"/>
          <p:cNvSpPr txBox="1">
            <a:spLocks noChangeArrowheads="1"/>
          </p:cNvSpPr>
          <p:nvPr/>
        </p:nvSpPr>
        <p:spPr bwMode="auto">
          <a:xfrm>
            <a:off x="11113" y="6157913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BUILDINGS</a:t>
            </a:r>
          </a:p>
        </p:txBody>
      </p:sp>
      <p:sp>
        <p:nvSpPr>
          <p:cNvPr id="17453" name="Rectangle 16"/>
          <p:cNvSpPr>
            <a:spLocks noChangeArrowheads="1"/>
          </p:cNvSpPr>
          <p:nvPr/>
        </p:nvSpPr>
        <p:spPr bwMode="auto">
          <a:xfrm>
            <a:off x="1185863" y="5908675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54" name="Text Box 17"/>
          <p:cNvSpPr txBox="1">
            <a:spLocks noChangeArrowheads="1"/>
          </p:cNvSpPr>
          <p:nvPr/>
        </p:nvSpPr>
        <p:spPr bwMode="auto">
          <a:xfrm>
            <a:off x="1150938" y="599281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PLOTS TO REALIZE LOW ENERGY OR PASSIVE HOUSES</a:t>
            </a:r>
          </a:p>
        </p:txBody>
      </p:sp>
      <p:sp>
        <p:nvSpPr>
          <p:cNvPr id="17455" name="Text Box 18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COMPACTNESS OF SETTLEMENT</a:t>
            </a:r>
          </a:p>
        </p:txBody>
      </p:sp>
      <p:sp>
        <p:nvSpPr>
          <p:cNvPr id="17456" name="Rectangle 19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57" name="Text Box 20"/>
          <p:cNvSpPr txBox="1">
            <a:spLocks noChangeArrowheads="1"/>
          </p:cNvSpPr>
          <p:nvPr/>
        </p:nvSpPr>
        <p:spPr bwMode="auto">
          <a:xfrm>
            <a:off x="3395663" y="6218238"/>
            <a:ext cx="11509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ORIENTATION</a:t>
            </a:r>
          </a:p>
        </p:txBody>
      </p:sp>
      <p:sp>
        <p:nvSpPr>
          <p:cNvPr id="17458" name="Text Box 21"/>
          <p:cNvSpPr txBox="1">
            <a:spLocks noChangeArrowheads="1"/>
          </p:cNvSpPr>
          <p:nvPr/>
        </p:nvSpPr>
        <p:spPr bwMode="auto">
          <a:xfrm>
            <a:off x="4491038" y="6040438"/>
            <a:ext cx="11509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USING SOLAR ENERGY – ACTIVE AND PASSIVE</a:t>
            </a:r>
          </a:p>
        </p:txBody>
      </p:sp>
      <p:sp>
        <p:nvSpPr>
          <p:cNvPr id="17459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60" name="Text Box 23"/>
          <p:cNvSpPr txBox="1">
            <a:spLocks noChangeArrowheads="1"/>
          </p:cNvSpPr>
          <p:nvPr/>
        </p:nvSpPr>
        <p:spPr bwMode="auto">
          <a:xfrm>
            <a:off x="5621338" y="5986463"/>
            <a:ext cx="1150937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SHORT WAYS TO PUBLIC TRANSPORT AND SOCIAL BALANCE</a:t>
            </a:r>
          </a:p>
        </p:txBody>
      </p:sp>
      <p:sp>
        <p:nvSpPr>
          <p:cNvPr id="17461" name="Rectangle 24"/>
          <p:cNvSpPr>
            <a:spLocks noChangeArrowheads="1"/>
          </p:cNvSpPr>
          <p:nvPr/>
        </p:nvSpPr>
        <p:spPr bwMode="auto">
          <a:xfrm>
            <a:off x="6770688" y="590550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62" name="Text Box 25"/>
          <p:cNvSpPr txBox="1">
            <a:spLocks noChangeArrowheads="1"/>
          </p:cNvSpPr>
          <p:nvPr/>
        </p:nvSpPr>
        <p:spPr bwMode="auto">
          <a:xfrm>
            <a:off x="6716713" y="6103938"/>
            <a:ext cx="1150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NAKLÁDÁNÍ S DEŠŤOVÝMI VODAMI</a:t>
            </a:r>
          </a:p>
        </p:txBody>
      </p:sp>
      <p:sp>
        <p:nvSpPr>
          <p:cNvPr id="17463" name="Rectangle 22"/>
          <p:cNvSpPr>
            <a:spLocks noChangeArrowheads="1"/>
          </p:cNvSpPr>
          <p:nvPr/>
        </p:nvSpPr>
        <p:spPr bwMode="auto">
          <a:xfrm>
            <a:off x="5656263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64" name="Text Box 23"/>
          <p:cNvSpPr txBox="1">
            <a:spLocks noChangeArrowheads="1"/>
          </p:cNvSpPr>
          <p:nvPr/>
        </p:nvSpPr>
        <p:spPr bwMode="auto">
          <a:xfrm>
            <a:off x="5621338" y="5948363"/>
            <a:ext cx="11509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KRÁTKÉ VZDÁLENOSTI K MÍSTŮM  VEŘEJNÉ DOPRAVY</a:t>
            </a:r>
          </a:p>
        </p:txBody>
      </p:sp>
      <p:sp>
        <p:nvSpPr>
          <p:cNvPr id="17465" name="Rectangle 22"/>
          <p:cNvSpPr>
            <a:spLocks noChangeArrowheads="1"/>
          </p:cNvSpPr>
          <p:nvPr/>
        </p:nvSpPr>
        <p:spPr bwMode="auto">
          <a:xfrm>
            <a:off x="4545013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66" name="Text Box 23"/>
          <p:cNvSpPr txBox="1">
            <a:spLocks noChangeArrowheads="1"/>
          </p:cNvSpPr>
          <p:nvPr/>
        </p:nvSpPr>
        <p:spPr bwMode="auto">
          <a:xfrm>
            <a:off x="4491038" y="604043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SOLÁRNÍ ENERGIE – AKTIVNÍ A PASIVNÍ</a:t>
            </a:r>
          </a:p>
        </p:txBody>
      </p:sp>
      <p:sp>
        <p:nvSpPr>
          <p:cNvPr id="17467" name="Rectangle 22"/>
          <p:cNvSpPr>
            <a:spLocks noChangeArrowheads="1"/>
          </p:cNvSpPr>
          <p:nvPr/>
        </p:nvSpPr>
        <p:spPr bwMode="auto">
          <a:xfrm>
            <a:off x="3430588" y="590550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68" name="Text Box 23"/>
          <p:cNvSpPr txBox="1">
            <a:spLocks noChangeArrowheads="1"/>
          </p:cNvSpPr>
          <p:nvPr/>
        </p:nvSpPr>
        <p:spPr bwMode="auto">
          <a:xfrm>
            <a:off x="3395663" y="62182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ORIENTACE BUDOV</a:t>
            </a:r>
          </a:p>
        </p:txBody>
      </p:sp>
      <p:sp>
        <p:nvSpPr>
          <p:cNvPr id="17469" name="Rectangle 19"/>
          <p:cNvSpPr>
            <a:spLocks noChangeArrowheads="1"/>
          </p:cNvSpPr>
          <p:nvPr/>
        </p:nvSpPr>
        <p:spPr bwMode="auto">
          <a:xfrm>
            <a:off x="2306638" y="5908675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70" name="Text Box 20"/>
          <p:cNvSpPr txBox="1">
            <a:spLocks noChangeArrowheads="1"/>
          </p:cNvSpPr>
          <p:nvPr/>
        </p:nvSpPr>
        <p:spPr bwMode="auto">
          <a:xfrm>
            <a:off x="2252663" y="6154738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ZÁSTAVBY</a:t>
            </a:r>
          </a:p>
        </p:txBody>
      </p:sp>
      <p:sp>
        <p:nvSpPr>
          <p:cNvPr id="17471" name="Rectangle 174"/>
          <p:cNvSpPr>
            <a:spLocks noChangeArrowheads="1"/>
          </p:cNvSpPr>
          <p:nvPr/>
        </p:nvSpPr>
        <p:spPr bwMode="auto">
          <a:xfrm>
            <a:off x="65088" y="5911850"/>
            <a:ext cx="1068387" cy="884238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72" name="Text Box 176"/>
          <p:cNvSpPr txBox="1">
            <a:spLocks noChangeArrowheads="1"/>
          </p:cNvSpPr>
          <p:nvPr/>
        </p:nvSpPr>
        <p:spPr bwMode="auto">
          <a:xfrm>
            <a:off x="11113" y="6157913"/>
            <a:ext cx="1150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KOMPAKTNOST BUDOV</a:t>
            </a:r>
          </a:p>
        </p:txBody>
      </p:sp>
      <p:sp>
        <p:nvSpPr>
          <p:cNvPr id="17473" name="Rectangle 177"/>
          <p:cNvSpPr>
            <a:spLocks noChangeArrowheads="1"/>
          </p:cNvSpPr>
          <p:nvPr/>
        </p:nvSpPr>
        <p:spPr bwMode="auto">
          <a:xfrm>
            <a:off x="1185863" y="5911850"/>
            <a:ext cx="1068387" cy="884238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74" name="Text Box 178"/>
          <p:cNvSpPr txBox="1">
            <a:spLocks noChangeArrowheads="1"/>
          </p:cNvSpPr>
          <p:nvPr/>
        </p:nvSpPr>
        <p:spPr bwMode="auto">
          <a:xfrm>
            <a:off x="1150938" y="5995988"/>
            <a:ext cx="115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900" b="1">
                <a:solidFill>
                  <a:schemeClr val="bg1"/>
                </a:solidFill>
              </a:rPr>
              <a:t>OCHOTA REALIZOVAT DOMY S NÍZKÝMI NÁROKY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0483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20484" name="Picture 5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08925" y="311150"/>
            <a:ext cx="1165225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711200" y="504825"/>
            <a:ext cx="3454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VILLA RESORT HORNÍ BEČVA</a:t>
            </a:r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547688" y="6207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20487" name="Picture 8" descr="Becva-Villa-Resort-Design-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2450" y="1057275"/>
            <a:ext cx="3856038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11" descr="becva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24338" y="1863725"/>
            <a:ext cx="3852862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12" descr="Kamil_Mrva-Bečva_Villa Resort_-1x50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2475" y="3825875"/>
            <a:ext cx="38481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3" descr="1277811927-0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52975" y="4124325"/>
            <a:ext cx="3840163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1507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21508" name="Picture 5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67650" y="6157913"/>
            <a:ext cx="1122363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768350" y="514350"/>
            <a:ext cx="2916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VESNICE BOROVÁ LADA</a:t>
            </a:r>
          </a:p>
        </p:txBody>
      </p:sp>
      <p:sp>
        <p:nvSpPr>
          <p:cNvPr id="21510" name="Rectangle 7"/>
          <p:cNvSpPr>
            <a:spLocks noChangeArrowheads="1"/>
          </p:cNvSpPr>
          <p:nvPr/>
        </p:nvSpPr>
        <p:spPr bwMode="auto">
          <a:xfrm>
            <a:off x="604838" y="6302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774700" y="3159125"/>
            <a:ext cx="131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KOBEROV</a:t>
            </a:r>
          </a:p>
        </p:txBody>
      </p:sp>
      <p:sp>
        <p:nvSpPr>
          <p:cNvPr id="21512" name="Rectangle 9"/>
          <p:cNvSpPr>
            <a:spLocks noChangeArrowheads="1"/>
          </p:cNvSpPr>
          <p:nvPr/>
        </p:nvSpPr>
        <p:spPr bwMode="auto">
          <a:xfrm>
            <a:off x="611188" y="3275013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21513" name="Picture 10" descr="borovalada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990600"/>
            <a:ext cx="2730500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1" descr="borovalada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09875" y="1001713"/>
            <a:ext cx="6334125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3175" y="3768725"/>
            <a:ext cx="30321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101975" y="3759200"/>
            <a:ext cx="3005138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4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162675" y="3759200"/>
            <a:ext cx="29813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2531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22532" name="Picture 5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67650" y="6157913"/>
            <a:ext cx="1122363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768350" y="514350"/>
            <a:ext cx="6284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NOVÝ NÁSTROJ PRO CERTIFIKACI BUDOV – SBTool CZ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604838" y="6302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58825" y="1236663"/>
            <a:ext cx="804227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-"/>
              <a:defRPr/>
            </a:pPr>
            <a:r>
              <a:rPr lang="cs-CZ" sz="1600" dirty="0">
                <a:solidFill>
                  <a:srgbClr val="4D4D4D"/>
                </a:solidFill>
              </a:rPr>
              <a:t> národní český certifikační nástroj pro vyjádření úrovně kvality budov, a to v souladu s principy udržitelné výstavby</a:t>
            </a:r>
          </a:p>
          <a:p>
            <a:pPr>
              <a:defRPr/>
            </a:pPr>
            <a:endParaRPr lang="cs-CZ" sz="1600" dirty="0"/>
          </a:p>
          <a:p>
            <a:pPr>
              <a:defRPr/>
            </a:pPr>
            <a:r>
              <a:rPr lang="cs-CZ" sz="1600" dirty="0" err="1"/>
              <a:t>SBToolCZ</a:t>
            </a:r>
            <a:r>
              <a:rPr lang="cs-CZ" sz="1600" dirty="0"/>
              <a:t> nabízí developerům, architektům, projektantům, klientům a dalším zájemcům následující:</a:t>
            </a:r>
            <a:br>
              <a:rPr lang="cs-CZ" sz="1600" dirty="0"/>
            </a:br>
            <a:r>
              <a:rPr lang="cs-CZ" sz="1600" dirty="0"/>
              <a:t>	</a:t>
            </a:r>
            <a:r>
              <a:rPr lang="cs-CZ" sz="1400" dirty="0"/>
              <a:t>- 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marketingový nástroj - certifikaci kvality budovy, která odpovídá míře souladu s principy 	  udržitelné výstavby,</a:t>
            </a:r>
            <a:b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- zhodnocení budovy v dopadu na životní prostředí včetně možné optimalizace tohoto 	  dopadu,</a:t>
            </a:r>
            <a:b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- inspiraci k nalezení inovativních řešení, která minimalizují dopad na životní prostředí,</a:t>
            </a:r>
            <a:b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- zhodnocení budovy po stránce technického provedení,</a:t>
            </a:r>
            <a:b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- postihnutí sociálních dopadů stavby,</a:t>
            </a:r>
            <a:b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- nástroj, který pomůže snížit provozní náklady a zlepšovat uživatelský komfort,</a:t>
            </a:r>
            <a:b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- vyhodnocení kvality lokality, ve které bude navrhovaná budova stát.</a:t>
            </a:r>
          </a:p>
          <a:p>
            <a:pPr>
              <a:defRPr/>
            </a:pPr>
            <a:endParaRPr lang="cs-CZ" sz="1600" dirty="0">
              <a:solidFill>
                <a:srgbClr val="4D4D4D"/>
              </a:solidFill>
            </a:endParaRPr>
          </a:p>
        </p:txBody>
      </p:sp>
      <p:sp>
        <p:nvSpPr>
          <p:cNvPr id="22536" name="Rectangle 9"/>
          <p:cNvSpPr>
            <a:spLocks noChangeArrowheads="1"/>
          </p:cNvSpPr>
          <p:nvPr/>
        </p:nvSpPr>
        <p:spPr bwMode="auto">
          <a:xfrm>
            <a:off x="604838" y="1346200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22537" name="Obrázek 15" descr="sbtool_obr_gauss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8675" y="4619625"/>
            <a:ext cx="510381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79"/>
          <p:cNvGraphicFramePr>
            <a:graphicFrameLocks noGrp="1"/>
          </p:cNvGraphicFramePr>
          <p:nvPr/>
        </p:nvGraphicFramePr>
        <p:xfrm>
          <a:off x="407607" y="2010166"/>
          <a:ext cx="8236359" cy="390851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226669"/>
                <a:gridCol w="715670"/>
                <a:gridCol w="715670"/>
                <a:gridCol w="715670"/>
                <a:gridCol w="715670"/>
                <a:gridCol w="715670"/>
                <a:gridCol w="715670"/>
                <a:gridCol w="715670"/>
              </a:tblGrid>
              <a:tr h="188546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hodnocení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energie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emise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materiály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funkčnost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komfort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náklady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okolí stavby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vert="vert270" anchor="ctr" horzOverflow="overflow"/>
                </a:tc>
              </a:tr>
              <a:tr h="6743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nízkoenergetické domy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</a:tr>
              <a:tr h="6743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zelené budovy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</a:tr>
              <a:tr h="6743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3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udržitelné budovy</a:t>
                      </a: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0180" marR="100180" marT="52093" marB="52093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01783" marR="101783" marT="50892" marB="50892" horzOverflow="overflow"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 bwMode="auto">
          <a:xfrm>
            <a:off x="3824282" y="40612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Obdélník 5"/>
          <p:cNvSpPr/>
          <p:nvPr/>
        </p:nvSpPr>
        <p:spPr bwMode="auto">
          <a:xfrm>
            <a:off x="3824282" y="47470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Obdélník 6"/>
          <p:cNvSpPr/>
          <p:nvPr/>
        </p:nvSpPr>
        <p:spPr bwMode="auto">
          <a:xfrm>
            <a:off x="38242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 bwMode="auto">
          <a:xfrm>
            <a:off x="45354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2466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9705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66690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73929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Obdélník 12"/>
          <p:cNvSpPr/>
          <p:nvPr/>
        </p:nvSpPr>
        <p:spPr bwMode="auto">
          <a:xfrm>
            <a:off x="8104182" y="54201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4535482" y="47470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Obdélník 14"/>
          <p:cNvSpPr/>
          <p:nvPr/>
        </p:nvSpPr>
        <p:spPr bwMode="auto">
          <a:xfrm>
            <a:off x="5246682" y="47470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Obdélník 15"/>
          <p:cNvSpPr/>
          <p:nvPr/>
        </p:nvSpPr>
        <p:spPr bwMode="auto">
          <a:xfrm>
            <a:off x="6669082" y="47470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Šipka dolů 16"/>
          <p:cNvSpPr/>
          <p:nvPr/>
        </p:nvSpPr>
        <p:spPr bwMode="auto">
          <a:xfrm>
            <a:off x="3773488" y="1074738"/>
            <a:ext cx="450850" cy="769937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2619375" y="590550"/>
            <a:ext cx="2127250" cy="6873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Aft>
                <a:spcPts val="600"/>
              </a:spcAft>
              <a:defRPr/>
            </a:pPr>
            <a:r>
              <a:rPr lang="cs-CZ" sz="2800" kern="0" dirty="0">
                <a:solidFill>
                  <a:srgbClr val="006600"/>
                </a:solidFill>
                <a:latin typeface="+mn-lt"/>
              </a:rPr>
              <a:t>EA &amp;PENB</a:t>
            </a:r>
            <a:endParaRPr lang="cs-CZ" sz="2800" b="1" kern="0" dirty="0">
              <a:solidFill>
                <a:srgbClr val="006600"/>
              </a:solidFill>
              <a:latin typeface="+mn-lt"/>
            </a:endParaRPr>
          </a:p>
        </p:txBody>
      </p:sp>
      <p:sp>
        <p:nvSpPr>
          <p:cNvPr id="19" name="Šipka dolů 18"/>
          <p:cNvSpPr/>
          <p:nvPr/>
        </p:nvSpPr>
        <p:spPr bwMode="auto">
          <a:xfrm>
            <a:off x="4484688" y="1074738"/>
            <a:ext cx="450850" cy="769937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4451350" y="590550"/>
            <a:ext cx="2127250" cy="6873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Aft>
                <a:spcPts val="600"/>
              </a:spcAft>
              <a:defRPr/>
            </a:pPr>
            <a:r>
              <a:rPr lang="cs-CZ" sz="2800" kern="0" dirty="0">
                <a:solidFill>
                  <a:srgbClr val="006600"/>
                </a:solidFill>
                <a:latin typeface="+mn-lt"/>
              </a:rPr>
              <a:t>EA</a:t>
            </a:r>
            <a:endParaRPr lang="cs-CZ" sz="2800" b="1" kern="0" dirty="0">
              <a:solidFill>
                <a:srgbClr val="006600"/>
              </a:solidFill>
              <a:latin typeface="+mn-lt"/>
            </a:endParaRPr>
          </a:p>
        </p:txBody>
      </p:sp>
      <p:grpSp>
        <p:nvGrpSpPr>
          <p:cNvPr id="2" name="Skupina 24"/>
          <p:cNvGrpSpPr>
            <a:grpSpLocks/>
          </p:cNvGrpSpPr>
          <p:nvPr/>
        </p:nvGrpSpPr>
        <p:grpSpPr bwMode="auto">
          <a:xfrm>
            <a:off x="290513" y="5183188"/>
            <a:ext cx="8624887" cy="1566862"/>
            <a:chOff x="290286" y="4630057"/>
            <a:chExt cx="8625114" cy="1567089"/>
          </a:xfrm>
        </p:grpSpPr>
        <p:sp>
          <p:nvSpPr>
            <p:cNvPr id="22" name="Obdélník 21"/>
            <p:cNvSpPr/>
            <p:nvPr/>
          </p:nvSpPr>
          <p:spPr bwMode="auto">
            <a:xfrm>
              <a:off x="290286" y="4630057"/>
              <a:ext cx="8418734" cy="827207"/>
            </a:xfrm>
            <a:prstGeom prst="rect">
              <a:avLst/>
            </a:prstGeom>
            <a:noFill/>
            <a:ln>
              <a:solidFill>
                <a:srgbClr val="FF0000"/>
              </a:solidFill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endParaRPr lang="cs-CZ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7473912" y="5500133"/>
              <a:ext cx="1441488" cy="69701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342900" indent="-342900" eaLnBrk="0" hangingPunct="0">
                <a:spcAft>
                  <a:spcPts val="600"/>
                </a:spcAft>
                <a:defRPr/>
              </a:pPr>
              <a:r>
                <a:rPr lang="cs-CZ" sz="2800" kern="0" dirty="0" err="1">
                  <a:solidFill>
                    <a:srgbClr val="FF0000"/>
                  </a:solidFill>
                  <a:latin typeface="+mn-lt"/>
                </a:rPr>
                <a:t>SBTool</a:t>
              </a:r>
              <a:endParaRPr lang="cs-CZ" sz="2800" b="1" kern="0" dirty="0">
                <a:solidFill>
                  <a:srgbClr val="FF0000"/>
                </a:solidFill>
                <a:latin typeface="+mn-lt"/>
              </a:endParaRPr>
            </a:p>
          </p:txBody>
        </p:sp>
      </p:grpSp>
      <p:sp>
        <p:nvSpPr>
          <p:cNvPr id="24" name="Obdélník 23"/>
          <p:cNvSpPr/>
          <p:nvPr/>
        </p:nvSpPr>
        <p:spPr bwMode="auto">
          <a:xfrm>
            <a:off x="6662732" y="40612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5" name="Obdélník 24"/>
          <p:cNvSpPr/>
          <p:nvPr/>
        </p:nvSpPr>
        <p:spPr bwMode="auto">
          <a:xfrm>
            <a:off x="7392982" y="47470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6" name="Obdélník 25"/>
          <p:cNvSpPr/>
          <p:nvPr/>
        </p:nvSpPr>
        <p:spPr bwMode="auto">
          <a:xfrm>
            <a:off x="7386632" y="4061292"/>
            <a:ext cx="357190" cy="35719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cs-CZ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605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3606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457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24580" name="Picture 5" descr="Intense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67650" y="6157913"/>
            <a:ext cx="1122363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768350" y="514350"/>
            <a:ext cx="6284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2"/>
                </a:solidFill>
              </a:rPr>
              <a:t>NOVÝ NÁSTROJ PRO CERTIFIKACI BUDOV – SBTool CZ</a:t>
            </a:r>
          </a:p>
        </p:txBody>
      </p:sp>
      <p:sp>
        <p:nvSpPr>
          <p:cNvPr id="24582" name="Rectangle 7"/>
          <p:cNvSpPr>
            <a:spLocks noChangeArrowheads="1"/>
          </p:cNvSpPr>
          <p:nvPr/>
        </p:nvSpPr>
        <p:spPr bwMode="auto">
          <a:xfrm>
            <a:off x="604838" y="630238"/>
            <a:ext cx="144462" cy="144462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58825" y="1036638"/>
            <a:ext cx="804227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sz="1600" dirty="0"/>
              <a:t>Jakým způsobem </a:t>
            </a:r>
            <a:r>
              <a:rPr lang="cs-CZ" sz="1600" dirty="0" err="1"/>
              <a:t>SBToolCZ</a:t>
            </a:r>
            <a:r>
              <a:rPr lang="cs-CZ" sz="1600" dirty="0"/>
              <a:t> certifikuje budovu?</a:t>
            </a:r>
            <a:br>
              <a:rPr lang="cs-CZ" sz="1600" dirty="0"/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cs-CZ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SBToolCZ</a:t>
            </a: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obsahuje sadu kritérií z oblasti udržitelné výstavby,</a:t>
            </a:r>
            <a:b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cs-CZ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defRPr/>
            </a:pP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každé kritérium má bodovací systém, který je podložen dlouholetým výzkumem a respektem k národním zvyklostem a české legislativě,</a:t>
            </a:r>
            <a:b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na základě obdrženého počtu bodů se stanovuje výsledná úroveň kvality.</a:t>
            </a:r>
          </a:p>
          <a:p>
            <a:pPr>
              <a:defRPr/>
            </a:pPr>
            <a:endParaRPr lang="cs-CZ" sz="1600" dirty="0"/>
          </a:p>
          <a:p>
            <a:pPr>
              <a:defRPr/>
            </a:pPr>
            <a:r>
              <a:rPr lang="cs-CZ" sz="1600" dirty="0"/>
              <a:t>Jak se pozná kvalitní budova? Na základě dosažených bodů se budově přiřadí certifikáty kvality, a to následovně:</a:t>
            </a:r>
            <a:br>
              <a:rPr lang="cs-CZ" sz="1600" dirty="0"/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budova certifikována (při obdržení 0 až 40% bodů ze všech možných),</a:t>
            </a:r>
            <a:b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bronzový certifikát kvality (40-60%),</a:t>
            </a:r>
            <a:b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stříbrný certifikát kvality (60-80%),</a:t>
            </a:r>
            <a:b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zlatý certifikát kvality (nad 80%).</a:t>
            </a:r>
          </a:p>
          <a:p>
            <a:pPr>
              <a:defRPr/>
            </a:pPr>
            <a:endParaRPr lang="cs-CZ" sz="1600" dirty="0">
              <a:solidFill>
                <a:srgbClr val="4D4D4D"/>
              </a:solidFill>
            </a:endParaRPr>
          </a:p>
        </p:txBody>
      </p:sp>
      <p:sp>
        <p:nvSpPr>
          <p:cNvPr id="24584" name="Rectangle 9"/>
          <p:cNvSpPr>
            <a:spLocks noChangeArrowheads="1"/>
          </p:cNvSpPr>
          <p:nvPr/>
        </p:nvSpPr>
        <p:spPr bwMode="auto">
          <a:xfrm>
            <a:off x="604838" y="1146175"/>
            <a:ext cx="144462" cy="1444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24585" name="Obrázek 15" descr="sbtool_obr_gauss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8675" y="4552950"/>
            <a:ext cx="510381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 descr="SBToolCZ_napis dole_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7063" y="180975"/>
            <a:ext cx="682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6"/>
          <p:cNvSpPr>
            <a:spLocks noChangeArrowheads="1"/>
          </p:cNvSpPr>
          <p:nvPr/>
        </p:nvSpPr>
        <p:spPr bwMode="auto">
          <a:xfrm>
            <a:off x="730250" y="1716088"/>
            <a:ext cx="2281238" cy="3322637"/>
          </a:xfrm>
          <a:prstGeom prst="rect">
            <a:avLst/>
          </a:prstGeom>
          <a:solidFill>
            <a:schemeClr val="accent1"/>
          </a:solidFill>
          <a:ln w="57150">
            <a:noFill/>
            <a:miter lim="800000"/>
            <a:headEnd/>
            <a:tailEnd/>
          </a:ln>
        </p:spPr>
        <p:txBody>
          <a:bodyPr/>
          <a:lstStyle/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r>
              <a:rPr lang="cs-CZ" sz="2400" b="1">
                <a:latin typeface="Calibri" pitchFamily="34" charset="0"/>
              </a:rPr>
              <a:t>Environmentální kritéria</a:t>
            </a:r>
          </a:p>
        </p:txBody>
      </p:sp>
      <p:sp>
        <p:nvSpPr>
          <p:cNvPr id="25604" name="Rectangle 37"/>
          <p:cNvSpPr>
            <a:spLocks noChangeArrowheads="1"/>
          </p:cNvSpPr>
          <p:nvPr/>
        </p:nvSpPr>
        <p:spPr bwMode="auto">
          <a:xfrm>
            <a:off x="3489325" y="1716088"/>
            <a:ext cx="2276475" cy="3322637"/>
          </a:xfrm>
          <a:prstGeom prst="rect">
            <a:avLst/>
          </a:prstGeom>
          <a:solidFill>
            <a:srgbClr val="009900"/>
          </a:solidFill>
          <a:ln w="57150">
            <a:noFill/>
            <a:miter lim="800000"/>
            <a:headEnd/>
            <a:tailEnd/>
          </a:ln>
        </p:spPr>
        <p:txBody>
          <a:bodyPr/>
          <a:lstStyle/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3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r>
              <a:rPr lang="cs-CZ" sz="2400" b="1">
                <a:latin typeface="Calibri" pitchFamily="34" charset="0"/>
              </a:rPr>
              <a:t>Sociální kritéria</a:t>
            </a:r>
          </a:p>
        </p:txBody>
      </p:sp>
      <p:sp>
        <p:nvSpPr>
          <p:cNvPr id="25605" name="Rectangle 38"/>
          <p:cNvSpPr>
            <a:spLocks noChangeArrowheads="1"/>
          </p:cNvSpPr>
          <p:nvPr/>
        </p:nvSpPr>
        <p:spPr bwMode="auto">
          <a:xfrm>
            <a:off x="6238875" y="1716088"/>
            <a:ext cx="2281238" cy="3319462"/>
          </a:xfrm>
          <a:prstGeom prst="rect">
            <a:avLst/>
          </a:prstGeom>
          <a:solidFill>
            <a:srgbClr val="FFD629"/>
          </a:solidFill>
          <a:ln w="57150">
            <a:noFill/>
            <a:miter lim="800000"/>
            <a:headEnd/>
            <a:tailEnd/>
          </a:ln>
        </p:spPr>
        <p:txBody>
          <a:bodyPr/>
          <a:lstStyle/>
          <a:p>
            <a:endParaRPr lang="cs-CZ" sz="400">
              <a:latin typeface="Calibri" pitchFamily="34" charset="0"/>
            </a:endParaRPr>
          </a:p>
          <a:p>
            <a:endParaRPr lang="cs-CZ" sz="400">
              <a:latin typeface="Calibri" pitchFamily="34" charset="0"/>
            </a:endParaRPr>
          </a:p>
          <a:p>
            <a:endParaRPr lang="cs-CZ" sz="400">
              <a:latin typeface="Calibri" pitchFamily="34" charset="0"/>
            </a:endParaRPr>
          </a:p>
          <a:p>
            <a:endParaRPr lang="cs-CZ" sz="400">
              <a:latin typeface="Calibri" pitchFamily="34" charset="0"/>
            </a:endParaRPr>
          </a:p>
          <a:p>
            <a:endParaRPr lang="cs-CZ" sz="400">
              <a:latin typeface="Calibri" pitchFamily="34" charset="0"/>
            </a:endParaRPr>
          </a:p>
          <a:p>
            <a:endParaRPr lang="cs-CZ" sz="400">
              <a:latin typeface="Calibri" pitchFamily="34" charset="0"/>
            </a:endParaRPr>
          </a:p>
          <a:p>
            <a:endParaRPr lang="cs-CZ" sz="4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endParaRPr lang="cs-CZ" sz="500">
              <a:latin typeface="Calibri" pitchFamily="34" charset="0"/>
            </a:endParaRPr>
          </a:p>
          <a:p>
            <a:r>
              <a:rPr lang="cs-CZ" sz="2400" b="1">
                <a:latin typeface="Calibri" pitchFamily="34" charset="0"/>
              </a:rPr>
              <a:t>Ekonomika a management</a:t>
            </a:r>
          </a:p>
        </p:txBody>
      </p:sp>
      <p:sp>
        <p:nvSpPr>
          <p:cNvPr id="25606" name="Rectangle 39"/>
          <p:cNvSpPr>
            <a:spLocks noChangeArrowheads="1"/>
          </p:cNvSpPr>
          <p:nvPr/>
        </p:nvSpPr>
        <p:spPr bwMode="auto">
          <a:xfrm>
            <a:off x="715963" y="5160963"/>
            <a:ext cx="7794625" cy="582612"/>
          </a:xfrm>
          <a:prstGeom prst="rect">
            <a:avLst/>
          </a:prstGeom>
          <a:solidFill>
            <a:srgbClr val="969696"/>
          </a:solidFill>
          <a:ln w="57150">
            <a:noFill/>
            <a:miter lim="800000"/>
            <a:headEnd/>
            <a:tailEnd/>
          </a:ln>
        </p:spPr>
        <p:txBody>
          <a:bodyPr/>
          <a:lstStyle/>
          <a:p>
            <a:endParaRPr lang="cs-CZ" sz="200">
              <a:latin typeface="Calibri" pitchFamily="34" charset="0"/>
            </a:endParaRPr>
          </a:p>
          <a:p>
            <a:endParaRPr lang="cs-CZ" sz="100">
              <a:latin typeface="Calibri" pitchFamily="34" charset="0"/>
            </a:endParaRPr>
          </a:p>
          <a:p>
            <a:r>
              <a:rPr lang="cs-CZ" sz="2400" b="1">
                <a:latin typeface="Calibri" pitchFamily="34" charset="0"/>
              </a:rPr>
              <a:t>Lokalita</a:t>
            </a:r>
          </a:p>
        </p:txBody>
      </p:sp>
      <p:sp>
        <p:nvSpPr>
          <p:cNvPr id="25607" name="Text Box 14"/>
          <p:cNvSpPr txBox="1">
            <a:spLocks noChangeArrowheads="1"/>
          </p:cNvSpPr>
          <p:nvPr/>
        </p:nvSpPr>
        <p:spPr bwMode="auto">
          <a:xfrm>
            <a:off x="0" y="356815"/>
            <a:ext cx="8501063" cy="584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 eaLnBrk="0" hangingPunct="0"/>
            <a:r>
              <a:rPr lang="cs-CZ" sz="3200" b="1" dirty="0"/>
              <a:t>     Hodnotící kritéria – </a:t>
            </a:r>
            <a:r>
              <a:rPr lang="cs-CZ" sz="3200" b="1" dirty="0" err="1"/>
              <a:t>SBToolCZ</a:t>
            </a:r>
            <a:endParaRPr lang="cs-CZ" sz="3200" b="1" dirty="0"/>
          </a:p>
        </p:txBody>
      </p:sp>
      <p:sp>
        <p:nvSpPr>
          <p:cNvPr id="10" name="Rectangle 36"/>
          <p:cNvSpPr>
            <a:spLocks noChangeArrowheads="1"/>
          </p:cNvSpPr>
          <p:nvPr/>
        </p:nvSpPr>
        <p:spPr bwMode="auto">
          <a:xfrm>
            <a:off x="2500298" y="1785926"/>
            <a:ext cx="432000" cy="39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12</a:t>
            </a:r>
          </a:p>
        </p:txBody>
      </p:sp>
      <p:sp>
        <p:nvSpPr>
          <p:cNvPr id="11" name="Rectangle 36"/>
          <p:cNvSpPr>
            <a:spLocks noChangeArrowheads="1"/>
          </p:cNvSpPr>
          <p:nvPr/>
        </p:nvSpPr>
        <p:spPr bwMode="auto">
          <a:xfrm>
            <a:off x="5214942" y="1785926"/>
            <a:ext cx="432000" cy="39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11</a:t>
            </a: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8001024" y="1785926"/>
            <a:ext cx="432000" cy="39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4</a:t>
            </a:r>
          </a:p>
        </p:txBody>
      </p:sp>
      <p:sp>
        <p:nvSpPr>
          <p:cNvPr id="13" name="Rectangle 36"/>
          <p:cNvSpPr>
            <a:spLocks noChangeArrowheads="1"/>
          </p:cNvSpPr>
          <p:nvPr/>
        </p:nvSpPr>
        <p:spPr bwMode="auto">
          <a:xfrm>
            <a:off x="8001024" y="5214950"/>
            <a:ext cx="432000" cy="39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6</a:t>
            </a: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425620" y="1000108"/>
            <a:ext cx="2432264" cy="39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Celkem 33 kritérií</a:t>
            </a:r>
          </a:p>
        </p:txBody>
      </p:sp>
      <p:sp>
        <p:nvSpPr>
          <p:cNvPr id="25613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5614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SBToolCZ_napis dole_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7063" y="180975"/>
            <a:ext cx="682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Group 174"/>
          <p:cNvGraphicFramePr>
            <a:graphicFrameLocks noGrp="1"/>
          </p:cNvGraphicFramePr>
          <p:nvPr/>
        </p:nvGraphicFramePr>
        <p:xfrm>
          <a:off x="827088" y="1196975"/>
          <a:ext cx="7462837" cy="4754880"/>
        </p:xfrm>
        <a:graphic>
          <a:graphicData uri="http://schemas.openxmlformats.org/drawingml/2006/table">
            <a:tbl>
              <a:tblPr/>
              <a:tblGrid>
                <a:gridCol w="685800"/>
                <a:gridCol w="6777037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Potenciál globálního oteplování (GWP)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Potenciál okyselování prostředí (AP)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Potenciál eutrofizace prostředí (EP)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Potenciál ničení ozonu (ODP)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Potenciál tvorby ozonu (POCP)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Využití zeleně na pozemku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Využití zeleně na střechách a fasádách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Spotřeba pitné vody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09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Spotřeba primární energie z neobnovitelných zdrojů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Použití konstrukčních materiálů při výstavbě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 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Využití půdy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E.12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0" fontAlgn="base" latinLnBrk="0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pl-PL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Podíl dešťové vody zachycené na pozemku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6668" name="Group 163"/>
          <p:cNvGrpSpPr>
            <a:grpSpLocks/>
          </p:cNvGrpSpPr>
          <p:nvPr/>
        </p:nvGrpSpPr>
        <p:grpSpPr bwMode="auto">
          <a:xfrm>
            <a:off x="7019925" y="4797425"/>
            <a:ext cx="1839913" cy="1441450"/>
            <a:chOff x="-4899" y="6135"/>
            <a:chExt cx="1697" cy="1318"/>
          </a:xfrm>
        </p:grpSpPr>
        <p:sp>
          <p:nvSpPr>
            <p:cNvPr id="26672" name="Rectangle 164"/>
            <p:cNvSpPr>
              <a:spLocks noChangeArrowheads="1"/>
            </p:cNvSpPr>
            <p:nvPr/>
          </p:nvSpPr>
          <p:spPr bwMode="auto">
            <a:xfrm>
              <a:off x="-4896" y="6135"/>
              <a:ext cx="496" cy="1025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</p:txBody>
        </p:sp>
        <p:sp>
          <p:nvSpPr>
            <p:cNvPr id="26673" name="Rectangle 165"/>
            <p:cNvSpPr>
              <a:spLocks noChangeArrowheads="1"/>
            </p:cNvSpPr>
            <p:nvPr/>
          </p:nvSpPr>
          <p:spPr bwMode="auto">
            <a:xfrm>
              <a:off x="-4296" y="6135"/>
              <a:ext cx="495" cy="1025"/>
            </a:xfrm>
            <a:prstGeom prst="rect">
              <a:avLst/>
            </a:prstGeom>
            <a:solidFill>
              <a:srgbClr val="009900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6674" name="Rectangle 166"/>
            <p:cNvSpPr>
              <a:spLocks noChangeArrowheads="1"/>
            </p:cNvSpPr>
            <p:nvPr/>
          </p:nvSpPr>
          <p:spPr bwMode="auto">
            <a:xfrm>
              <a:off x="-3698" y="6135"/>
              <a:ext cx="496" cy="1024"/>
            </a:xfrm>
            <a:prstGeom prst="rect">
              <a:avLst/>
            </a:prstGeom>
            <a:solidFill>
              <a:srgbClr val="FFD629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6675" name="Rectangle 167"/>
            <p:cNvSpPr>
              <a:spLocks noChangeArrowheads="1"/>
            </p:cNvSpPr>
            <p:nvPr/>
          </p:nvSpPr>
          <p:spPr bwMode="auto">
            <a:xfrm>
              <a:off x="-4899" y="7212"/>
              <a:ext cx="1695" cy="241"/>
            </a:xfrm>
            <a:prstGeom prst="rect">
              <a:avLst/>
            </a:prstGeom>
            <a:solidFill>
              <a:srgbClr val="969696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00">
                <a:latin typeface="Calibri" pitchFamily="34" charset="0"/>
              </a:endParaRPr>
            </a:p>
            <a:p>
              <a:endParaRPr lang="cs-CZ" sz="100">
                <a:latin typeface="Calibri" pitchFamily="34" charset="0"/>
              </a:endParaRPr>
            </a:p>
          </p:txBody>
        </p:sp>
      </p:grpSp>
      <p:sp>
        <p:nvSpPr>
          <p:cNvPr id="26669" name="Text Box 14"/>
          <p:cNvSpPr txBox="1">
            <a:spLocks noChangeArrowheads="1"/>
          </p:cNvSpPr>
          <p:nvPr/>
        </p:nvSpPr>
        <p:spPr bwMode="auto">
          <a:xfrm>
            <a:off x="0" y="344938"/>
            <a:ext cx="8501063" cy="584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 eaLnBrk="0" hangingPunct="0"/>
            <a:r>
              <a:rPr lang="cs-CZ" sz="3200" b="1" dirty="0"/>
              <a:t>     Hodnotící kritéria – </a:t>
            </a:r>
            <a:r>
              <a:rPr lang="cs-CZ" sz="3200" b="1" dirty="0" err="1"/>
              <a:t>SBToolCZ</a:t>
            </a:r>
            <a:endParaRPr lang="cs-CZ" sz="3200" b="1" dirty="0"/>
          </a:p>
        </p:txBody>
      </p:sp>
      <p:sp>
        <p:nvSpPr>
          <p:cNvPr id="26670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6671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SBToolCZ_napis dole_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7063" y="180975"/>
            <a:ext cx="682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59"/>
          <p:cNvGraphicFramePr>
            <a:graphicFrameLocks noGrp="1"/>
          </p:cNvGraphicFramePr>
          <p:nvPr/>
        </p:nvGraphicFramePr>
        <p:xfrm>
          <a:off x="827088" y="1196975"/>
          <a:ext cx="7462837" cy="4358640"/>
        </p:xfrm>
        <a:graphic>
          <a:graphicData uri="http://schemas.openxmlformats.org/drawingml/2006/table">
            <a:tbl>
              <a:tblPr/>
              <a:tblGrid>
                <a:gridCol w="685800"/>
                <a:gridCol w="6777037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S.01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Vizuální komfort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S.02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Akustický komfort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S.03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Tepelné pohoda v letním období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S.04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Tepelné pohoda v zimním období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S.05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Zdravotní nezávadnost materiálů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S.06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Uživatelský komfort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S.07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Bezbariérový přístup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S.08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Zajištění zabezpečení budovy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S.09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Flexibilita využití budovy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S.10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Prostorová efektivita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S.11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Využití exteriéru budovy pro pobyt obyvatel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7689" name="Group 50"/>
          <p:cNvGrpSpPr>
            <a:grpSpLocks/>
          </p:cNvGrpSpPr>
          <p:nvPr/>
        </p:nvGrpSpPr>
        <p:grpSpPr bwMode="auto">
          <a:xfrm>
            <a:off x="7019925" y="4797425"/>
            <a:ext cx="1839913" cy="1441450"/>
            <a:chOff x="-4899" y="6135"/>
            <a:chExt cx="1697" cy="1318"/>
          </a:xfrm>
        </p:grpSpPr>
        <p:sp>
          <p:nvSpPr>
            <p:cNvPr id="27693" name="Rectangle 51"/>
            <p:cNvSpPr>
              <a:spLocks noChangeArrowheads="1"/>
            </p:cNvSpPr>
            <p:nvPr/>
          </p:nvSpPr>
          <p:spPr bwMode="auto">
            <a:xfrm>
              <a:off x="-4896" y="6135"/>
              <a:ext cx="496" cy="1025"/>
            </a:xfrm>
            <a:prstGeom prst="rect">
              <a:avLst/>
            </a:prstGeom>
            <a:solidFill>
              <a:schemeClr val="accent1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</p:txBody>
        </p:sp>
        <p:sp>
          <p:nvSpPr>
            <p:cNvPr id="27694" name="Rectangle 52"/>
            <p:cNvSpPr>
              <a:spLocks noChangeArrowheads="1"/>
            </p:cNvSpPr>
            <p:nvPr/>
          </p:nvSpPr>
          <p:spPr bwMode="auto">
            <a:xfrm>
              <a:off x="-4296" y="6135"/>
              <a:ext cx="495" cy="1025"/>
            </a:xfrm>
            <a:prstGeom prst="rect">
              <a:avLst/>
            </a:prstGeom>
            <a:solidFill>
              <a:srgbClr val="009900"/>
            </a:solidFill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7695" name="Rectangle 53"/>
            <p:cNvSpPr>
              <a:spLocks noChangeArrowheads="1"/>
            </p:cNvSpPr>
            <p:nvPr/>
          </p:nvSpPr>
          <p:spPr bwMode="auto">
            <a:xfrm>
              <a:off x="-3698" y="6135"/>
              <a:ext cx="496" cy="1024"/>
            </a:xfrm>
            <a:prstGeom prst="rect">
              <a:avLst/>
            </a:prstGeom>
            <a:solidFill>
              <a:srgbClr val="FFD629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7696" name="Rectangle 54"/>
            <p:cNvSpPr>
              <a:spLocks noChangeArrowheads="1"/>
            </p:cNvSpPr>
            <p:nvPr/>
          </p:nvSpPr>
          <p:spPr bwMode="auto">
            <a:xfrm>
              <a:off x="-4899" y="7212"/>
              <a:ext cx="1695" cy="241"/>
            </a:xfrm>
            <a:prstGeom prst="rect">
              <a:avLst/>
            </a:prstGeom>
            <a:solidFill>
              <a:srgbClr val="969696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00">
                <a:latin typeface="Calibri" pitchFamily="34" charset="0"/>
              </a:endParaRPr>
            </a:p>
            <a:p>
              <a:endParaRPr lang="cs-CZ" sz="100">
                <a:latin typeface="Calibri" pitchFamily="34" charset="0"/>
              </a:endParaRPr>
            </a:p>
          </p:txBody>
        </p:sp>
      </p:grpSp>
      <p:sp>
        <p:nvSpPr>
          <p:cNvPr id="27690" name="Text Box 14"/>
          <p:cNvSpPr txBox="1">
            <a:spLocks noChangeArrowheads="1"/>
          </p:cNvSpPr>
          <p:nvPr/>
        </p:nvSpPr>
        <p:spPr bwMode="auto">
          <a:xfrm>
            <a:off x="0" y="249938"/>
            <a:ext cx="8501063" cy="584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 eaLnBrk="0" hangingPunct="0"/>
            <a:r>
              <a:rPr lang="cs-CZ" sz="3200" b="1"/>
              <a:t>     Hodnotící kritéria – SBToolCZ</a:t>
            </a:r>
          </a:p>
        </p:txBody>
      </p:sp>
      <p:sp>
        <p:nvSpPr>
          <p:cNvPr id="27691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7692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" descr="SBToolCZ_napis dole_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7063" y="180975"/>
            <a:ext cx="682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51"/>
          <p:cNvGraphicFramePr>
            <a:graphicFrameLocks noGrp="1"/>
          </p:cNvGraphicFramePr>
          <p:nvPr/>
        </p:nvGraphicFramePr>
        <p:xfrm>
          <a:off x="827088" y="2565400"/>
          <a:ext cx="7462837" cy="1584960"/>
        </p:xfrm>
        <a:graphic>
          <a:graphicData uri="http://schemas.openxmlformats.org/drawingml/2006/table">
            <a:tbl>
              <a:tblPr/>
              <a:tblGrid>
                <a:gridCol w="685800"/>
                <a:gridCol w="6777037"/>
              </a:tblGrid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C.01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Analýza provozních nákladů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C.02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Management tříděného odpadu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C.03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Zajištění prováděcí a provozní dokumentace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C.04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Autonomie provozu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8692" name="Group 42"/>
          <p:cNvGrpSpPr>
            <a:grpSpLocks/>
          </p:cNvGrpSpPr>
          <p:nvPr/>
        </p:nvGrpSpPr>
        <p:grpSpPr bwMode="auto">
          <a:xfrm>
            <a:off x="7019925" y="4797425"/>
            <a:ext cx="1839913" cy="1441450"/>
            <a:chOff x="-4899" y="6135"/>
            <a:chExt cx="1697" cy="1318"/>
          </a:xfrm>
        </p:grpSpPr>
        <p:sp>
          <p:nvSpPr>
            <p:cNvPr id="28696" name="Rectangle 43"/>
            <p:cNvSpPr>
              <a:spLocks noChangeArrowheads="1"/>
            </p:cNvSpPr>
            <p:nvPr/>
          </p:nvSpPr>
          <p:spPr bwMode="auto">
            <a:xfrm>
              <a:off x="-4896" y="6135"/>
              <a:ext cx="496" cy="1025"/>
            </a:xfrm>
            <a:prstGeom prst="rect">
              <a:avLst/>
            </a:prstGeom>
            <a:solidFill>
              <a:schemeClr val="accent1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</p:txBody>
        </p:sp>
        <p:sp>
          <p:nvSpPr>
            <p:cNvPr id="28697" name="Rectangle 44"/>
            <p:cNvSpPr>
              <a:spLocks noChangeArrowheads="1"/>
            </p:cNvSpPr>
            <p:nvPr/>
          </p:nvSpPr>
          <p:spPr bwMode="auto">
            <a:xfrm>
              <a:off x="-4296" y="6135"/>
              <a:ext cx="495" cy="1025"/>
            </a:xfrm>
            <a:prstGeom prst="rect">
              <a:avLst/>
            </a:prstGeom>
            <a:solidFill>
              <a:srgbClr val="009900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8698" name="Rectangle 45"/>
            <p:cNvSpPr>
              <a:spLocks noChangeArrowheads="1"/>
            </p:cNvSpPr>
            <p:nvPr/>
          </p:nvSpPr>
          <p:spPr bwMode="auto">
            <a:xfrm>
              <a:off x="-3698" y="6135"/>
              <a:ext cx="496" cy="1024"/>
            </a:xfrm>
            <a:prstGeom prst="rect">
              <a:avLst/>
            </a:prstGeom>
            <a:solidFill>
              <a:srgbClr val="FFD629"/>
            </a:solidFill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8699" name="Rectangle 46"/>
            <p:cNvSpPr>
              <a:spLocks noChangeArrowheads="1"/>
            </p:cNvSpPr>
            <p:nvPr/>
          </p:nvSpPr>
          <p:spPr bwMode="auto">
            <a:xfrm>
              <a:off x="-4899" y="7212"/>
              <a:ext cx="1695" cy="241"/>
            </a:xfrm>
            <a:prstGeom prst="rect">
              <a:avLst/>
            </a:prstGeom>
            <a:solidFill>
              <a:srgbClr val="969696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00">
                <a:latin typeface="Calibri" pitchFamily="34" charset="0"/>
              </a:endParaRPr>
            </a:p>
            <a:p>
              <a:endParaRPr lang="cs-CZ" sz="100">
                <a:latin typeface="Calibri" pitchFamily="34" charset="0"/>
              </a:endParaRPr>
            </a:p>
          </p:txBody>
        </p:sp>
      </p:grpSp>
      <p:sp>
        <p:nvSpPr>
          <p:cNvPr id="28693" name="Text Box 14"/>
          <p:cNvSpPr txBox="1">
            <a:spLocks noChangeArrowheads="1"/>
          </p:cNvSpPr>
          <p:nvPr/>
        </p:nvSpPr>
        <p:spPr bwMode="auto">
          <a:xfrm>
            <a:off x="0" y="392438"/>
            <a:ext cx="8501063" cy="584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 eaLnBrk="0" hangingPunct="0"/>
            <a:r>
              <a:rPr lang="cs-CZ" sz="3200" b="1" dirty="0"/>
              <a:t>     Hodnotící kritéria – </a:t>
            </a:r>
            <a:r>
              <a:rPr lang="cs-CZ" sz="3200" b="1" dirty="0" err="1"/>
              <a:t>SBToolCZ</a:t>
            </a:r>
            <a:endParaRPr lang="cs-CZ" sz="3200" b="1" dirty="0"/>
          </a:p>
        </p:txBody>
      </p:sp>
      <p:sp>
        <p:nvSpPr>
          <p:cNvPr id="28694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8695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0" descr="SBToolCZ_napis dole_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7063" y="180975"/>
            <a:ext cx="682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51"/>
          <p:cNvGraphicFramePr>
            <a:graphicFrameLocks noGrp="1"/>
          </p:cNvGraphicFramePr>
          <p:nvPr/>
        </p:nvGraphicFramePr>
        <p:xfrm>
          <a:off x="827088" y="1916113"/>
          <a:ext cx="7462837" cy="2377440"/>
        </p:xfrm>
        <a:graphic>
          <a:graphicData uri="http://schemas.openxmlformats.org/drawingml/2006/table">
            <a:tbl>
              <a:tblPr/>
              <a:tblGrid>
                <a:gridCol w="685800"/>
                <a:gridCol w="6777037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L.01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Biodiverzita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L.02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Dostupnost veřejných míst pro relaxaci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L.03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Dostupnost služeb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L.04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Dostupnost veřejné dopravy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L.05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Bezpečnost budovy a okolí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L.06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Živelná rizika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9722" name="Group 42"/>
          <p:cNvGrpSpPr>
            <a:grpSpLocks/>
          </p:cNvGrpSpPr>
          <p:nvPr/>
        </p:nvGrpSpPr>
        <p:grpSpPr bwMode="auto">
          <a:xfrm>
            <a:off x="7019925" y="4797425"/>
            <a:ext cx="1839913" cy="1441450"/>
            <a:chOff x="-4899" y="6135"/>
            <a:chExt cx="1697" cy="1318"/>
          </a:xfrm>
        </p:grpSpPr>
        <p:sp>
          <p:nvSpPr>
            <p:cNvPr id="29726" name="Rectangle 43"/>
            <p:cNvSpPr>
              <a:spLocks noChangeArrowheads="1"/>
            </p:cNvSpPr>
            <p:nvPr/>
          </p:nvSpPr>
          <p:spPr bwMode="auto">
            <a:xfrm>
              <a:off x="-4896" y="6135"/>
              <a:ext cx="496" cy="1025"/>
            </a:xfrm>
            <a:prstGeom prst="rect">
              <a:avLst/>
            </a:prstGeom>
            <a:solidFill>
              <a:schemeClr val="accent1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</p:txBody>
        </p:sp>
        <p:sp>
          <p:nvSpPr>
            <p:cNvPr id="29727" name="Rectangle 44"/>
            <p:cNvSpPr>
              <a:spLocks noChangeArrowheads="1"/>
            </p:cNvSpPr>
            <p:nvPr/>
          </p:nvSpPr>
          <p:spPr bwMode="auto">
            <a:xfrm>
              <a:off x="-4296" y="6135"/>
              <a:ext cx="495" cy="1025"/>
            </a:xfrm>
            <a:prstGeom prst="rect">
              <a:avLst/>
            </a:prstGeom>
            <a:solidFill>
              <a:srgbClr val="009900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3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9728" name="Rectangle 45"/>
            <p:cNvSpPr>
              <a:spLocks noChangeArrowheads="1"/>
            </p:cNvSpPr>
            <p:nvPr/>
          </p:nvSpPr>
          <p:spPr bwMode="auto">
            <a:xfrm>
              <a:off x="-3698" y="6135"/>
              <a:ext cx="496" cy="1024"/>
            </a:xfrm>
            <a:prstGeom prst="rect">
              <a:avLst/>
            </a:prstGeom>
            <a:solidFill>
              <a:srgbClr val="FFD629"/>
            </a:solidFill>
            <a:ln w="5715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4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  <a:p>
              <a:endParaRPr lang="cs-CZ" sz="500">
                <a:latin typeface="Calibri" pitchFamily="34" charset="0"/>
              </a:endParaRPr>
            </a:p>
          </p:txBody>
        </p:sp>
        <p:sp>
          <p:nvSpPr>
            <p:cNvPr id="29729" name="Rectangle 46"/>
            <p:cNvSpPr>
              <a:spLocks noChangeArrowheads="1"/>
            </p:cNvSpPr>
            <p:nvPr/>
          </p:nvSpPr>
          <p:spPr bwMode="auto">
            <a:xfrm>
              <a:off x="-4899" y="7212"/>
              <a:ext cx="1695" cy="241"/>
            </a:xfrm>
            <a:prstGeom prst="rect">
              <a:avLst/>
            </a:prstGeom>
            <a:solidFill>
              <a:srgbClr val="969696"/>
            </a:solidFill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 sz="200">
                <a:latin typeface="Calibri" pitchFamily="34" charset="0"/>
              </a:endParaRPr>
            </a:p>
            <a:p>
              <a:endParaRPr lang="cs-CZ" sz="100">
                <a:latin typeface="Calibri" pitchFamily="34" charset="0"/>
              </a:endParaRPr>
            </a:p>
          </p:txBody>
        </p:sp>
      </p:grpSp>
      <p:sp>
        <p:nvSpPr>
          <p:cNvPr id="29723" name="Text Box 14"/>
          <p:cNvSpPr txBox="1">
            <a:spLocks noChangeArrowheads="1"/>
          </p:cNvSpPr>
          <p:nvPr/>
        </p:nvSpPr>
        <p:spPr bwMode="auto">
          <a:xfrm>
            <a:off x="0" y="416188"/>
            <a:ext cx="8501063" cy="584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 eaLnBrk="0" hangingPunct="0"/>
            <a:r>
              <a:rPr lang="cs-CZ" sz="3200" b="1" dirty="0"/>
              <a:t>     Hodnotící kritéria – </a:t>
            </a:r>
            <a:r>
              <a:rPr lang="cs-CZ" sz="3200" b="1" dirty="0" err="1"/>
              <a:t>SBToolCZ</a:t>
            </a:r>
            <a:endParaRPr lang="cs-CZ" sz="3200" b="1" dirty="0"/>
          </a:p>
        </p:txBody>
      </p:sp>
      <p:sp>
        <p:nvSpPr>
          <p:cNvPr id="29724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29725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57188"/>
            <a:ext cx="9144000" cy="9223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b="1" dirty="0" smtClean="0">
                <a:ea typeface="+mn-ea"/>
              </a:rPr>
              <a:t>Základní princip </a:t>
            </a:r>
            <a:r>
              <a:rPr lang="cs-CZ" sz="3200" b="1" dirty="0" err="1" smtClean="0">
                <a:ea typeface="+mn-ea"/>
              </a:rPr>
              <a:t>multikriteriálního</a:t>
            </a:r>
            <a:r>
              <a:rPr lang="cs-CZ" sz="3200" b="1" dirty="0" smtClean="0">
                <a:ea typeface="+mn-ea"/>
              </a:rPr>
              <a:t> hodnocení </a:t>
            </a:r>
            <a:br>
              <a:rPr lang="cs-CZ" sz="3200" b="1" dirty="0" smtClean="0">
                <a:ea typeface="+mn-ea"/>
              </a:rPr>
            </a:br>
            <a:endParaRPr lang="cs-CZ" sz="3200" b="1" dirty="0" smtClean="0">
              <a:ea typeface="+mn-ea"/>
            </a:endParaRPr>
          </a:p>
        </p:txBody>
      </p:sp>
      <p:sp>
        <p:nvSpPr>
          <p:cNvPr id="30723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234950" y="1714500"/>
            <a:ext cx="8640763" cy="3741738"/>
            <a:chOff x="1283" y="2234"/>
            <a:chExt cx="7373" cy="3192"/>
          </a:xfrm>
        </p:grpSpPr>
        <p:sp>
          <p:nvSpPr>
            <p:cNvPr id="30727" name="Rectangle 21"/>
            <p:cNvSpPr>
              <a:spLocks noChangeArrowheads="1"/>
            </p:cNvSpPr>
            <p:nvPr/>
          </p:nvSpPr>
          <p:spPr bwMode="auto">
            <a:xfrm>
              <a:off x="1305" y="2261"/>
              <a:ext cx="953" cy="953"/>
            </a:xfrm>
            <a:prstGeom prst="rect">
              <a:avLst/>
            </a:prstGeom>
            <a:solidFill>
              <a:srgbClr val="99CC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cs-CZ" sz="1400" b="1">
                  <a:ea typeface="Arial Unicode MS" pitchFamily="34" charset="-128"/>
                  <a:cs typeface="Arial Unicode MS" pitchFamily="34" charset="-128"/>
                </a:rPr>
                <a:t>budova</a:t>
              </a:r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: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tvar, geometrie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popis</a:t>
              </a:r>
              <a:endParaRPr lang="cs-CZ" sz="4400"/>
            </a:p>
          </p:txBody>
        </p:sp>
        <p:sp>
          <p:nvSpPr>
            <p:cNvPr id="30728" name="Rectangle 20"/>
            <p:cNvSpPr>
              <a:spLocks noChangeArrowheads="1"/>
            </p:cNvSpPr>
            <p:nvPr/>
          </p:nvSpPr>
          <p:spPr bwMode="auto">
            <a:xfrm>
              <a:off x="1286" y="3358"/>
              <a:ext cx="953" cy="953"/>
            </a:xfrm>
            <a:prstGeom prst="rect">
              <a:avLst/>
            </a:prstGeom>
            <a:solidFill>
              <a:srgbClr val="99CC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cs-CZ" sz="1400" b="1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r>
                <a:rPr lang="cs-CZ" sz="1400" b="1">
                  <a:ea typeface="Arial Unicode MS" pitchFamily="34" charset="-128"/>
                  <a:cs typeface="Arial Unicode MS" pitchFamily="34" charset="-128"/>
                </a:rPr>
                <a:t>okolí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lokalita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situace</a:t>
              </a:r>
              <a:endParaRPr lang="cs-CZ"/>
            </a:p>
            <a:p>
              <a:pPr eaLnBrk="0" hangingPunct="0"/>
              <a:endParaRPr lang="cs-CZ" sz="4400"/>
            </a:p>
          </p:txBody>
        </p:sp>
        <p:sp>
          <p:nvSpPr>
            <p:cNvPr id="30729" name="Rectangle 19"/>
            <p:cNvSpPr>
              <a:spLocks noChangeArrowheads="1"/>
            </p:cNvSpPr>
            <p:nvPr/>
          </p:nvSpPr>
          <p:spPr bwMode="auto">
            <a:xfrm>
              <a:off x="1283" y="4473"/>
              <a:ext cx="953" cy="953"/>
            </a:xfrm>
            <a:prstGeom prst="rect">
              <a:avLst/>
            </a:prstGeom>
            <a:solidFill>
              <a:srgbClr val="99CC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cs-CZ" sz="1400" b="1">
                  <a:ea typeface="Arial Unicode MS" pitchFamily="34" charset="-128"/>
                  <a:cs typeface="Arial Unicode MS" pitchFamily="34" charset="-128"/>
                </a:rPr>
                <a:t>region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zdroje energie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stavební průmysl</a:t>
              </a:r>
              <a:endParaRPr lang="cs-CZ"/>
            </a:p>
            <a:p>
              <a:pPr eaLnBrk="0" hangingPunct="0"/>
              <a:endParaRPr lang="cs-CZ" sz="4400"/>
            </a:p>
          </p:txBody>
        </p:sp>
        <p:sp>
          <p:nvSpPr>
            <p:cNvPr id="30730" name="Rectangle 18"/>
            <p:cNvSpPr>
              <a:spLocks noChangeArrowheads="1"/>
            </p:cNvSpPr>
            <p:nvPr/>
          </p:nvSpPr>
          <p:spPr bwMode="auto">
            <a:xfrm>
              <a:off x="2870" y="2255"/>
              <a:ext cx="1018" cy="3169"/>
            </a:xfrm>
            <a:prstGeom prst="rect">
              <a:avLst/>
            </a:prstGeom>
            <a:solidFill>
              <a:srgbClr val="FFCC99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kritérium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--&gt;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indikátor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--&gt;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algoritmus hodnocení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--&gt;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hodnota indikátoru</a:t>
              </a:r>
              <a:endParaRPr lang="cs-CZ"/>
            </a:p>
            <a:p>
              <a:pPr eaLnBrk="0" hangingPunct="0"/>
              <a:endParaRPr lang="cs-CZ" sz="4400"/>
            </a:p>
          </p:txBody>
        </p:sp>
        <p:sp>
          <p:nvSpPr>
            <p:cNvPr id="30731" name="Rectangle 17"/>
            <p:cNvSpPr>
              <a:spLocks noChangeArrowheads="1"/>
            </p:cNvSpPr>
            <p:nvPr/>
          </p:nvSpPr>
          <p:spPr bwMode="auto">
            <a:xfrm>
              <a:off x="4492" y="2238"/>
              <a:ext cx="954" cy="973"/>
            </a:xfrm>
            <a:prstGeom prst="rect">
              <a:avLst/>
            </a:prstGeom>
            <a:solidFill>
              <a:srgbClr val="FFCC99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normalizace hodnoty indikátoru -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benchmarky: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0-10</a:t>
              </a:r>
              <a:endParaRPr lang="cs-CZ" sz="4400"/>
            </a:p>
          </p:txBody>
        </p:sp>
        <p:sp>
          <p:nvSpPr>
            <p:cNvPr id="30732" name="AutoShape 16"/>
            <p:cNvSpPr>
              <a:spLocks noChangeArrowheads="1"/>
            </p:cNvSpPr>
            <p:nvPr/>
          </p:nvSpPr>
          <p:spPr bwMode="auto">
            <a:xfrm>
              <a:off x="2378" y="2648"/>
              <a:ext cx="402" cy="202"/>
            </a:xfrm>
            <a:prstGeom prst="rightArrow">
              <a:avLst>
                <a:gd name="adj1" fmla="val 53463"/>
                <a:gd name="adj2" fmla="val 59896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33" name="AutoShape 15"/>
            <p:cNvSpPr>
              <a:spLocks noChangeArrowheads="1"/>
            </p:cNvSpPr>
            <p:nvPr/>
          </p:nvSpPr>
          <p:spPr bwMode="auto">
            <a:xfrm rot="-5400000">
              <a:off x="4469" y="3726"/>
              <a:ext cx="1025" cy="213"/>
            </a:xfrm>
            <a:prstGeom prst="rightArrow">
              <a:avLst>
                <a:gd name="adj1" fmla="val 45463"/>
                <a:gd name="adj2" fmla="val 68930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34" name="AutoShape 14"/>
            <p:cNvSpPr>
              <a:spLocks noChangeArrowheads="1"/>
            </p:cNvSpPr>
            <p:nvPr/>
          </p:nvSpPr>
          <p:spPr bwMode="auto">
            <a:xfrm>
              <a:off x="2386" y="3704"/>
              <a:ext cx="402" cy="202"/>
            </a:xfrm>
            <a:prstGeom prst="rightArrow">
              <a:avLst>
                <a:gd name="adj1" fmla="val 53463"/>
                <a:gd name="adj2" fmla="val 59896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35" name="AutoShape 13"/>
            <p:cNvSpPr>
              <a:spLocks noChangeArrowheads="1"/>
            </p:cNvSpPr>
            <p:nvPr/>
          </p:nvSpPr>
          <p:spPr bwMode="auto">
            <a:xfrm>
              <a:off x="2382" y="4820"/>
              <a:ext cx="402" cy="202"/>
            </a:xfrm>
            <a:prstGeom prst="rightArrow">
              <a:avLst>
                <a:gd name="adj1" fmla="val 53463"/>
                <a:gd name="adj2" fmla="val 59896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36" name="AutoShape 12"/>
            <p:cNvSpPr>
              <a:spLocks noChangeArrowheads="1"/>
            </p:cNvSpPr>
            <p:nvPr/>
          </p:nvSpPr>
          <p:spPr bwMode="auto">
            <a:xfrm>
              <a:off x="4002" y="2644"/>
              <a:ext cx="402" cy="202"/>
            </a:xfrm>
            <a:prstGeom prst="rightArrow">
              <a:avLst>
                <a:gd name="adj1" fmla="val 53463"/>
                <a:gd name="adj2" fmla="val 59896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37" name="Rectangle 11"/>
            <p:cNvSpPr>
              <a:spLocks noChangeArrowheads="1"/>
            </p:cNvSpPr>
            <p:nvPr/>
          </p:nvSpPr>
          <p:spPr bwMode="auto">
            <a:xfrm>
              <a:off x="4484" y="4469"/>
              <a:ext cx="953" cy="953"/>
            </a:xfrm>
            <a:prstGeom prst="rect">
              <a:avLst/>
            </a:prstGeom>
            <a:solidFill>
              <a:srgbClr val="99CC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váhy dle panelu expertů</a:t>
              </a:r>
              <a:endParaRPr lang="cs-CZ" sz="4400"/>
            </a:p>
          </p:txBody>
        </p:sp>
        <p:sp>
          <p:nvSpPr>
            <p:cNvPr id="30738" name="AutoShape 10"/>
            <p:cNvSpPr>
              <a:spLocks noChangeArrowheads="1"/>
            </p:cNvSpPr>
            <p:nvPr/>
          </p:nvSpPr>
          <p:spPr bwMode="auto">
            <a:xfrm>
              <a:off x="5551" y="2640"/>
              <a:ext cx="402" cy="202"/>
            </a:xfrm>
            <a:prstGeom prst="rightArrow">
              <a:avLst>
                <a:gd name="adj1" fmla="val 53463"/>
                <a:gd name="adj2" fmla="val 59896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39" name="Rectangle 9"/>
            <p:cNvSpPr>
              <a:spLocks noChangeArrowheads="1"/>
            </p:cNvSpPr>
            <p:nvPr/>
          </p:nvSpPr>
          <p:spPr bwMode="auto">
            <a:xfrm>
              <a:off x="6063" y="2234"/>
              <a:ext cx="954" cy="973"/>
            </a:xfrm>
            <a:prstGeom prst="rect">
              <a:avLst/>
            </a:prstGeom>
            <a:solidFill>
              <a:srgbClr val="FFCC99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multikriteriální hodnocení: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naváhovnání (stupnice 0-10)</a:t>
              </a:r>
              <a:endParaRPr lang="cs-CZ"/>
            </a:p>
            <a:p>
              <a:pPr eaLnBrk="0" hangingPunct="0"/>
              <a:endParaRPr lang="cs-CZ" sz="4400"/>
            </a:p>
          </p:txBody>
        </p:sp>
        <p:sp>
          <p:nvSpPr>
            <p:cNvPr id="30740" name="Rectangle 8"/>
            <p:cNvSpPr>
              <a:spLocks noChangeArrowheads="1"/>
            </p:cNvSpPr>
            <p:nvPr/>
          </p:nvSpPr>
          <p:spPr bwMode="auto">
            <a:xfrm>
              <a:off x="6093" y="4465"/>
              <a:ext cx="953" cy="953"/>
            </a:xfrm>
            <a:prstGeom prst="rect">
              <a:avLst/>
            </a:prstGeom>
            <a:solidFill>
              <a:srgbClr val="99CC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váhy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kategorií</a:t>
              </a:r>
              <a:endParaRPr lang="cs-CZ" sz="4400"/>
            </a:p>
          </p:txBody>
        </p:sp>
        <p:sp>
          <p:nvSpPr>
            <p:cNvPr id="30741" name="AutoShape 7"/>
            <p:cNvSpPr>
              <a:spLocks noChangeArrowheads="1"/>
            </p:cNvSpPr>
            <p:nvPr/>
          </p:nvSpPr>
          <p:spPr bwMode="auto">
            <a:xfrm>
              <a:off x="5662" y="4794"/>
              <a:ext cx="250" cy="250"/>
            </a:xfrm>
            <a:prstGeom prst="plus">
              <a:avLst>
                <a:gd name="adj" fmla="val 31199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  <p:sp>
          <p:nvSpPr>
            <p:cNvPr id="30742" name="Rectangle 6"/>
            <p:cNvSpPr>
              <a:spLocks noChangeArrowheads="1"/>
            </p:cNvSpPr>
            <p:nvPr/>
          </p:nvSpPr>
          <p:spPr bwMode="auto">
            <a:xfrm>
              <a:off x="7638" y="2255"/>
              <a:ext cx="1018" cy="3169"/>
            </a:xfrm>
            <a:prstGeom prst="rect">
              <a:avLst/>
            </a:prstGeom>
            <a:solidFill>
              <a:srgbClr val="99CC00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cs-CZ" sz="1400">
                <a:ea typeface="Arial Unicode MS" pitchFamily="34" charset="-128"/>
                <a:cs typeface="Arial Unicode MS" pitchFamily="34" charset="-128"/>
              </a:endParaRPr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výsledné vážené body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(minimum=0 bodů=standardní kvalita budovy, maximum=10 bodů =velmi vysoká kvalita)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--&gt;</a:t>
              </a:r>
              <a:endParaRPr lang="cs-CZ"/>
            </a:p>
            <a:p>
              <a:pPr eaLnBrk="0" hangingPunct="0"/>
              <a:r>
                <a:rPr lang="cs-CZ" sz="1400">
                  <a:ea typeface="Arial Unicode MS" pitchFamily="34" charset="-128"/>
                  <a:cs typeface="Arial Unicode MS" pitchFamily="34" charset="-128"/>
                </a:rPr>
                <a:t>certifikát kvality</a:t>
              </a:r>
              <a:endParaRPr lang="cs-CZ"/>
            </a:p>
            <a:p>
              <a:pPr eaLnBrk="0" hangingPunct="0"/>
              <a:endParaRPr lang="cs-CZ" sz="4400"/>
            </a:p>
          </p:txBody>
        </p:sp>
        <p:sp>
          <p:nvSpPr>
            <p:cNvPr id="30743" name="AutoShape 5"/>
            <p:cNvSpPr>
              <a:spLocks noChangeArrowheads="1"/>
            </p:cNvSpPr>
            <p:nvPr/>
          </p:nvSpPr>
          <p:spPr bwMode="auto">
            <a:xfrm>
              <a:off x="7125" y="2648"/>
              <a:ext cx="402" cy="202"/>
            </a:xfrm>
            <a:prstGeom prst="rightArrow">
              <a:avLst>
                <a:gd name="adj1" fmla="val 53463"/>
                <a:gd name="adj2" fmla="val 59896"/>
              </a:avLst>
            </a:prstGeom>
            <a:solidFill>
              <a:srgbClr val="FF66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4400"/>
            </a:p>
          </p:txBody>
        </p:sp>
      </p:grp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30726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57188"/>
            <a:ext cx="8229600" cy="922337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3200" b="1" dirty="0" smtClean="0">
                <a:ea typeface="+mn-ea"/>
              </a:rPr>
              <a:t>   Výsledné skóre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57188" y="3429000"/>
          <a:ext cx="4429156" cy="2255134"/>
        </p:xfrm>
        <a:graphic>
          <a:graphicData uri="http://schemas.openxmlformats.org/drawingml/2006/table">
            <a:tbl>
              <a:tblPr/>
              <a:tblGrid>
                <a:gridCol w="2464710"/>
                <a:gridCol w="1964446"/>
              </a:tblGrid>
              <a:tr h="78694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certifikát kvality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budovy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body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55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certifikát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0 – 3,9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49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bronzový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4 – 5,9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0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stříbrný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6 – 7,9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5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zlatý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itchFamily="18" charset="0"/>
                        </a:rPr>
                        <a:t>8 - 10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1767" name="Picture 1"/>
          <p:cNvPicPr>
            <a:picLocks noChangeAspect="1" noChangeArrowheads="1"/>
          </p:cNvPicPr>
          <p:nvPr/>
        </p:nvPicPr>
        <p:blipFill>
          <a:blip r:embed="rId2" cstate="email"/>
          <a:srcRect t="2243" b="1500"/>
          <a:stretch>
            <a:fillRect/>
          </a:stretch>
        </p:blipFill>
        <p:spPr bwMode="auto">
          <a:xfrm>
            <a:off x="4714875" y="627063"/>
            <a:ext cx="4298950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3176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14313"/>
            <a:ext cx="9144000" cy="9223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b="1" dirty="0" smtClean="0">
                <a:ea typeface="+mn-ea"/>
              </a:rPr>
              <a:t>   Certifikát kvality budovy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 rot="16200000">
            <a:off x="-2034381" y="3177382"/>
            <a:ext cx="5429250" cy="64611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tabLst>
                <a:tab pos="457200" algn="l"/>
              </a:tabLst>
              <a:defRPr/>
            </a:pPr>
            <a:r>
              <a:rPr lang="cs-CZ" b="1" dirty="0">
                <a:cs typeface="+mj-cs"/>
              </a:rPr>
              <a:t>Hodnocení projektu budovy ve fázi návrhu</a:t>
            </a:r>
          </a:p>
          <a:p>
            <a:pPr algn="just" eaLnBrk="0" hangingPunct="0">
              <a:tabLst>
                <a:tab pos="457200" algn="l"/>
              </a:tabLst>
              <a:defRPr/>
            </a:pPr>
            <a:endParaRPr lang="cs-CZ" b="1" dirty="0">
              <a:cs typeface="+mj-cs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 rot="16200000">
            <a:off x="6042819" y="3672682"/>
            <a:ext cx="4714875" cy="36988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tabLst>
                <a:tab pos="457200" algn="l"/>
              </a:tabLst>
              <a:defRPr/>
            </a:pPr>
            <a:r>
              <a:rPr lang="cs-CZ" b="1" dirty="0">
                <a:cs typeface="+mj-cs"/>
              </a:rPr>
              <a:t>Hodnocení budovy po kolaudaci</a:t>
            </a:r>
          </a:p>
        </p:txBody>
      </p:sp>
      <p:pic>
        <p:nvPicPr>
          <p:cNvPr id="32773" name="Picture 10" descr="SBToolCZ_napis dole_0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7063" y="180975"/>
            <a:ext cx="682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229" descr="D:\---2010 pasivni domy 2010\certifikaty\ne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36600" y="1000125"/>
            <a:ext cx="3621088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232" descr="D:\---2010 pasivni domy 2010\certifikaty\unetic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3438" y="1000125"/>
            <a:ext cx="3622675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32777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660400" y="923613"/>
            <a:ext cx="7799388" cy="3267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40000"/>
              </a:spcBef>
              <a:defRPr/>
            </a:pP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záruka vyšší kvality (technické i uživatelské)</a:t>
            </a:r>
          </a:p>
          <a:p>
            <a:pPr>
              <a:spcBef>
                <a:spcPct val="40000"/>
              </a:spcBef>
              <a:defRPr/>
            </a:pP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snížení dopadu stavby na ŽP</a:t>
            </a:r>
          </a:p>
          <a:p>
            <a:pPr>
              <a:spcBef>
                <a:spcPct val="40000"/>
              </a:spcBef>
              <a:defRPr/>
            </a:pP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přidaná hodnota, inovace, lepší prodejnost</a:t>
            </a:r>
          </a:p>
          <a:p>
            <a:pPr>
              <a:spcBef>
                <a:spcPct val="40000"/>
              </a:spcBef>
              <a:defRPr/>
            </a:pP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firemní prestiž, PR, marketing</a:t>
            </a:r>
          </a:p>
          <a:p>
            <a:pPr>
              <a:spcBef>
                <a:spcPct val="40000"/>
              </a:spcBef>
              <a:defRPr/>
            </a:pP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možná podmínka získání dotace</a:t>
            </a:r>
          </a:p>
          <a:p>
            <a:pPr>
              <a:spcBef>
                <a:spcPct val="40000"/>
              </a:spcBef>
              <a:defRPr/>
            </a:pP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legislativní povinnost</a:t>
            </a:r>
          </a:p>
        </p:txBody>
      </p:sp>
      <p:pic>
        <p:nvPicPr>
          <p:cNvPr id="33796" name="Picture 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95392" y="3779364"/>
            <a:ext cx="4948608" cy="26399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3797" name="Text Box 19"/>
          <p:cNvSpPr txBox="1">
            <a:spLocks noChangeArrowheads="1"/>
          </p:cNvSpPr>
          <p:nvPr/>
        </p:nvSpPr>
        <p:spPr bwMode="auto">
          <a:xfrm>
            <a:off x="214313" y="341125"/>
            <a:ext cx="8929687" cy="5857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 eaLnBrk="0" hangingPunct="0"/>
            <a:r>
              <a:rPr lang="cs-CZ" sz="3200" b="1" dirty="0"/>
              <a:t>Proč provádět certifikaci?</a:t>
            </a:r>
          </a:p>
        </p:txBody>
      </p:sp>
      <p:sp>
        <p:nvSpPr>
          <p:cNvPr id="33798" name="Text Box 3"/>
          <p:cNvSpPr txBox="1">
            <a:spLocks noChangeArrowheads="1"/>
          </p:cNvSpPr>
          <p:nvPr/>
        </p:nvSpPr>
        <p:spPr bwMode="auto">
          <a:xfrm>
            <a:off x="107950" y="7938"/>
            <a:ext cx="897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chemeClr val="folHlink"/>
                </a:solidFill>
              </a:rPr>
              <a:t>Settlement Planning and Design Principles </a:t>
            </a:r>
            <a:r>
              <a:rPr lang="en-US" sz="1000" b="1">
                <a:solidFill>
                  <a:schemeClr val="folHlink"/>
                </a:solidFill>
              </a:rPr>
              <a:t>|</a:t>
            </a:r>
            <a:r>
              <a:rPr lang="cs-CZ" sz="1000" b="1">
                <a:solidFill>
                  <a:schemeClr val="folHlink"/>
                </a:solidFill>
              </a:rPr>
              <a:t> Ing. František Mikulinec</a:t>
            </a:r>
            <a:r>
              <a:rPr lang="en-US" sz="1000" b="1">
                <a:solidFill>
                  <a:schemeClr val="folHlink"/>
                </a:solidFill>
              </a:rPr>
              <a:t> |</a:t>
            </a:r>
            <a:r>
              <a:rPr lang="cs-CZ" sz="1000" b="1">
                <a:solidFill>
                  <a:schemeClr val="folHlink"/>
                </a:solidFill>
              </a:rPr>
              <a:t> </a:t>
            </a:r>
            <a:r>
              <a:rPr lang="cs-CZ" sz="1000">
                <a:solidFill>
                  <a:schemeClr val="folHlink"/>
                </a:solidFill>
              </a:rPr>
              <a:t>PhD student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VSB – Technical University of Ostrava</a:t>
            </a:r>
            <a:r>
              <a:rPr lang="en-US" sz="1000">
                <a:solidFill>
                  <a:schemeClr val="folHlink"/>
                </a:solidFill>
              </a:rPr>
              <a:t> | </a:t>
            </a:r>
            <a:r>
              <a:rPr lang="cs-CZ" sz="1000">
                <a:solidFill>
                  <a:schemeClr val="folHlink"/>
                </a:solidFill>
              </a:rPr>
              <a:t>Faculty of Civil Engineering</a:t>
            </a:r>
          </a:p>
          <a:p>
            <a:endParaRPr lang="cs-CZ" sz="1000" b="1">
              <a:solidFill>
                <a:schemeClr val="folHlink"/>
              </a:solidFill>
            </a:endParaRPr>
          </a:p>
        </p:txBody>
      </p:sp>
      <p:sp>
        <p:nvSpPr>
          <p:cNvPr id="33799" name="Line 4"/>
          <p:cNvSpPr>
            <a:spLocks noChangeShapeType="1"/>
          </p:cNvSpPr>
          <p:nvPr/>
        </p:nvSpPr>
        <p:spPr bwMode="auto">
          <a:xfrm>
            <a:off x="0" y="260350"/>
            <a:ext cx="91440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3363" y="5561013"/>
            <a:ext cx="11001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7" descr="IntenseLogo"/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>
            <a:off x="1912938" y="263525"/>
            <a:ext cx="17494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 Box 9"/>
          <p:cNvSpPr txBox="1">
            <a:spLocks noChangeArrowheads="1"/>
          </p:cNvSpPr>
          <p:nvPr/>
        </p:nvSpPr>
        <p:spPr bwMode="auto">
          <a:xfrm>
            <a:off x="1800225" y="1200150"/>
            <a:ext cx="5241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/>
              <a:t>DĚKUJI ZA POZORNOST!</a:t>
            </a:r>
          </a:p>
        </p:txBody>
      </p:sp>
      <p:sp>
        <p:nvSpPr>
          <p:cNvPr id="34821" name="Text Box 10"/>
          <p:cNvSpPr txBox="1">
            <a:spLocks noChangeArrowheads="1"/>
          </p:cNvSpPr>
          <p:nvPr/>
        </p:nvSpPr>
        <p:spPr bwMode="auto">
          <a:xfrm>
            <a:off x="6305550" y="5913438"/>
            <a:ext cx="27638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cs-CZ" sz="1200" b="1">
                <a:solidFill>
                  <a:srgbClr val="0099FF"/>
                </a:solidFill>
              </a:rPr>
              <a:t>Ing. František Mikulinec</a:t>
            </a:r>
          </a:p>
          <a:p>
            <a:pPr algn="r"/>
            <a:r>
              <a:rPr lang="cs-CZ" sz="1200" b="1">
                <a:solidFill>
                  <a:schemeClr val="bg2"/>
                </a:solidFill>
              </a:rPr>
              <a:t>PhD student</a:t>
            </a:r>
          </a:p>
          <a:p>
            <a:pPr algn="r"/>
            <a:r>
              <a:rPr lang="cs-CZ" sz="1200">
                <a:solidFill>
                  <a:schemeClr val="bg2"/>
                </a:solidFill>
              </a:rPr>
              <a:t>VSB – Technical University of Ostrava</a:t>
            </a:r>
          </a:p>
          <a:p>
            <a:pPr algn="r"/>
            <a:r>
              <a:rPr lang="cs-CZ" sz="1200">
                <a:solidFill>
                  <a:schemeClr val="bg2"/>
                </a:solidFill>
              </a:rPr>
              <a:t>Faculty of Civil Engineering</a:t>
            </a:r>
          </a:p>
        </p:txBody>
      </p:sp>
      <p:pic>
        <p:nvPicPr>
          <p:cNvPr id="34822" name="Picture 1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4181475"/>
            <a:ext cx="2154238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1179</TotalTime>
  <Words>2892</Words>
  <Application>Microsoft Office PowerPoint</Application>
  <PresentationFormat>Předvádění na obrazovce (4:3)</PresentationFormat>
  <Paragraphs>764</Paragraphs>
  <Slides>36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Výchozí návrh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Základní princip multikriteriálního hodnocení  </vt:lpstr>
      <vt:lpstr>   Výsledné skóre</vt:lpstr>
      <vt:lpstr>   Certifikát kvality budovy</vt:lpstr>
      <vt:lpstr>Snímek 35</vt:lpstr>
      <vt:lpstr>Snímek 36</vt:lpstr>
    </vt:vector>
  </TitlesOfParts>
  <Company>Moje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František Mikulinec</dc:creator>
  <cp:lastModifiedBy>Marie Horáková</cp:lastModifiedBy>
  <cp:revision>69</cp:revision>
  <dcterms:created xsi:type="dcterms:W3CDTF">2010-11-26T09:36:30Z</dcterms:created>
  <dcterms:modified xsi:type="dcterms:W3CDTF">2011-06-03T10:02:56Z</dcterms:modified>
</cp:coreProperties>
</file>